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56" r:id="rId2"/>
    <p:sldId id="276" r:id="rId3"/>
    <p:sldId id="277" r:id="rId4"/>
    <p:sldId id="278" r:id="rId5"/>
    <p:sldId id="279" r:id="rId6"/>
    <p:sldId id="280" r:id="rId7"/>
    <p:sldId id="282" r:id="rId8"/>
    <p:sldId id="283" r:id="rId9"/>
    <p:sldId id="303" r:id="rId10"/>
    <p:sldId id="285"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257" r:id="rId28"/>
    <p:sldId id="258" r:id="rId29"/>
    <p:sldId id="259" r:id="rId30"/>
    <p:sldId id="260" r:id="rId31"/>
    <p:sldId id="274" r:id="rId32"/>
    <p:sldId id="275" r:id="rId33"/>
    <p:sldId id="262" r:id="rId34"/>
    <p:sldId id="263" r:id="rId35"/>
    <p:sldId id="266" r:id="rId36"/>
    <p:sldId id="265" r:id="rId37"/>
    <p:sldId id="270" r:id="rId38"/>
    <p:sldId id="272" r:id="rId39"/>
    <p:sldId id="30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1" d="100"/>
          <a:sy n="61" d="100"/>
        </p:scale>
        <p:origin x="22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A68217DA-30F1-4933-8C56-343F65D260FB}" type="datetimeFigureOut">
              <a:rPr lang="tr-TR" smtClean="0"/>
              <a:t>16.12.2018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EADCDD41-D45F-4123-AD36-DD26CE4AB0E9}" type="slidenum">
              <a:rPr lang="tr-TR" smtClean="0"/>
              <a:t>‹#›</a:t>
            </a:fld>
            <a:endParaRPr lang="tr-TR"/>
          </a:p>
        </p:txBody>
      </p:sp>
    </p:spTree>
    <p:extLst>
      <p:ext uri="{BB962C8B-B14F-4D97-AF65-F5344CB8AC3E}">
        <p14:creationId xmlns:p14="http://schemas.microsoft.com/office/powerpoint/2010/main" val="368183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pPr>
              <a:defRPr/>
            </a:pPr>
            <a:endParaRPr lang="en-US" altLang="en-US">
              <a:solidFill>
                <a:srgbClr val="FFFFFF"/>
              </a:solidFill>
            </a:endParaRPr>
          </a:p>
        </p:txBody>
      </p:sp>
      <p:sp>
        <p:nvSpPr>
          <p:cNvPr id="5" name="Footer Placeholder 4"/>
          <p:cNvSpPr>
            <a:spLocks noGrp="1"/>
          </p:cNvSpPr>
          <p:nvPr>
            <p:ph type="ftr" sz="quarter" idx="11"/>
          </p:nvPr>
        </p:nvSpPr>
        <p:spPr/>
        <p:txBody>
          <a:bodyPr/>
          <a:lstStyle/>
          <a:p>
            <a:pPr>
              <a:defRPr/>
            </a:pPr>
            <a:endParaRPr lang="en-US" altLang="en-US">
              <a:solidFill>
                <a:srgbClr val="FFFFFF"/>
              </a:solidFill>
            </a:endParaRPr>
          </a:p>
        </p:txBody>
      </p:sp>
      <p:sp>
        <p:nvSpPr>
          <p:cNvPr id="6" name="Slide Number Placeholder 5"/>
          <p:cNvSpPr>
            <a:spLocks noGrp="1"/>
          </p:cNvSpPr>
          <p:nvPr>
            <p:ph type="sldNum" sz="quarter" idx="12"/>
          </p:nvPr>
        </p:nvSpPr>
        <p:spPr/>
        <p:txBody>
          <a:bodyPr/>
          <a:lstStyle/>
          <a:p>
            <a:pPr>
              <a:defRPr/>
            </a:pPr>
            <a:fld id="{914EAB62-4097-4CD3-AEC0-204F46AA5228}" type="slidenum">
              <a:rPr lang="en-US" altLang="en-US" smtClean="0">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6200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A68217DA-30F1-4933-8C56-343F65D260FB}" type="datetimeFigureOut">
              <a:rPr lang="tr-TR" smtClean="0"/>
              <a:t>16.12.2018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361165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A68217DA-30F1-4933-8C56-343F65D260FB}" type="datetimeFigureOut">
              <a:rPr lang="tr-TR" smtClean="0"/>
              <a:t>16.12.2018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3346547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tr-TR" smtClean="0"/>
              <a:t>Asıl başlık stili için tıklatın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a:xfrm>
            <a:off x="8593667" y="6272784"/>
            <a:ext cx="2644309" cy="365125"/>
          </a:xfrm>
        </p:spPr>
        <p:txBody>
          <a:bodyPr/>
          <a:lstStyle/>
          <a:p>
            <a:fld id="{A68217DA-30F1-4933-8C56-343F65D260FB}" type="datetimeFigureOut">
              <a:rPr lang="tr-TR" smtClean="0"/>
              <a:t>16.12.2018</a:t>
            </a:fld>
            <a:endParaRPr lang="tr-TR"/>
          </a:p>
        </p:txBody>
      </p:sp>
      <p:sp>
        <p:nvSpPr>
          <p:cNvPr id="5" name="Footer Placeholder 4"/>
          <p:cNvSpPr>
            <a:spLocks noGrp="1"/>
          </p:cNvSpPr>
          <p:nvPr>
            <p:ph type="ftr" sz="quarter" idx="11"/>
          </p:nvPr>
        </p:nvSpPr>
        <p:spPr>
          <a:xfrm>
            <a:off x="2182708" y="6272784"/>
            <a:ext cx="6327648" cy="365125"/>
          </a:xfrm>
        </p:spPr>
        <p:txBody>
          <a:bodyPr/>
          <a:lstStyle/>
          <a:p>
            <a:endParaRPr lang="tr-T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EADCDD41-D45F-4123-AD36-DD26CE4AB0E9}" type="slidenum">
              <a:rPr lang="tr-TR" smtClean="0"/>
              <a:t>‹#›</a:t>
            </a:fld>
            <a:endParaRPr lang="tr-TR"/>
          </a:p>
        </p:txBody>
      </p:sp>
    </p:spTree>
    <p:extLst>
      <p:ext uri="{BB962C8B-B14F-4D97-AF65-F5344CB8AC3E}">
        <p14:creationId xmlns:p14="http://schemas.microsoft.com/office/powerpoint/2010/main" val="3612118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A68217DA-30F1-4933-8C56-343F65D260FB}" type="datetimeFigureOut">
              <a:rPr lang="tr-TR" smtClean="0"/>
              <a:t>16.12.2018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319828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A68217DA-30F1-4933-8C56-343F65D260FB}" type="datetimeFigureOut">
              <a:rPr lang="tr-TR" smtClean="0"/>
              <a:t>16.12.2018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897399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A68217DA-30F1-4933-8C56-343F65D260FB}" type="datetimeFigureOut">
              <a:rPr lang="tr-TR" smtClean="0"/>
              <a:t>16.12.2018</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2306357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8217DA-30F1-4933-8C56-343F65D260FB}" type="datetimeFigureOut">
              <a:rPr lang="tr-TR" smtClean="0"/>
              <a:t>16.12.2018</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408958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smtClean="0"/>
              <a:t>Asıl başlık stili için tıklatın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A68217DA-30F1-4933-8C56-343F65D260FB}" type="datetimeFigureOut">
              <a:rPr lang="tr-TR" smtClean="0"/>
              <a:t>16.12.2018</a:t>
            </a:fld>
            <a:endParaRPr lang="tr-TR"/>
          </a:p>
        </p:txBody>
      </p:sp>
      <p:sp>
        <p:nvSpPr>
          <p:cNvPr id="6" name="Footer Placeholder 5"/>
          <p:cNvSpPr>
            <a:spLocks noGrp="1"/>
          </p:cNvSpPr>
          <p:nvPr>
            <p:ph type="ftr" sz="quarter" idx="11"/>
          </p:nvPr>
        </p:nvSpPr>
        <p:spPr/>
        <p:txBody>
          <a:bodyPr/>
          <a:lstStyle/>
          <a:p>
            <a:endParaRPr lang="tr-T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134181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A68217DA-30F1-4933-8C56-343F65D260FB}" type="datetimeFigureOut">
              <a:rPr lang="tr-TR" smtClean="0"/>
              <a:t>16.12.2018</a:t>
            </a:fld>
            <a:endParaRPr lang="tr-T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EADCDD41-D45F-4123-AD36-DD26CE4AB0E9}" type="slidenum">
              <a:rPr lang="tr-TR" smtClean="0"/>
              <a:t>‹#›</a:t>
            </a:fld>
            <a:endParaRPr lang="tr-TR"/>
          </a:p>
        </p:txBody>
      </p:sp>
    </p:spTree>
    <p:extLst>
      <p:ext uri="{BB962C8B-B14F-4D97-AF65-F5344CB8AC3E}">
        <p14:creationId xmlns:p14="http://schemas.microsoft.com/office/powerpoint/2010/main" val="153834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68217DA-30F1-4933-8C56-343F65D260FB}" type="datetimeFigureOut">
              <a:rPr lang="tr-TR" smtClean="0"/>
              <a:t>16.12.2018</a:t>
            </a:fld>
            <a:endParaRPr lang="tr-T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tr-T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EADCDD41-D45F-4123-AD36-DD26CE4AB0E9}" type="slidenum">
              <a:rPr lang="tr-TR" smtClean="0"/>
              <a:t>‹#›</a:t>
            </a:fld>
            <a:endParaRPr lang="tr-TR"/>
          </a:p>
        </p:txBody>
      </p:sp>
    </p:spTree>
    <p:extLst>
      <p:ext uri="{BB962C8B-B14F-4D97-AF65-F5344CB8AC3E}">
        <p14:creationId xmlns:p14="http://schemas.microsoft.com/office/powerpoint/2010/main" val="14345549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accent4">
                <a:lumMod val="40000"/>
                <a:lumOff val="60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767255"/>
            <a:ext cx="9144000" cy="120651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a:bodyPr>
          <a:lstStyle/>
          <a:p>
            <a:r>
              <a:rPr lang="tr-TR" sz="2800" dirty="0" smtClean="0"/>
              <a:t>PROJE GELİŞTİRME VE KOORDİNASYON OFİSİ</a:t>
            </a:r>
            <a:br>
              <a:rPr lang="tr-TR" sz="2800" dirty="0" smtClean="0"/>
            </a:br>
            <a:r>
              <a:rPr lang="tr-TR" sz="2800" dirty="0" err="1" smtClean="0"/>
              <a:t>TeorİK</a:t>
            </a:r>
            <a:r>
              <a:rPr lang="tr-TR" sz="2800" dirty="0" smtClean="0"/>
              <a:t> ve Uygulamalı Proje Yazma EĞİTİMİ</a:t>
            </a:r>
            <a:endParaRPr lang="tr-TR" sz="2800" dirty="0"/>
          </a:p>
        </p:txBody>
      </p:sp>
      <p:sp>
        <p:nvSpPr>
          <p:cNvPr id="3" name="Alt Başlık 2"/>
          <p:cNvSpPr>
            <a:spLocks noGrp="1"/>
          </p:cNvSpPr>
          <p:nvPr>
            <p:ph type="subTitle" idx="1"/>
          </p:nvPr>
        </p:nvSpPr>
        <p:spPr>
          <a:xfrm>
            <a:off x="2598356" y="2118732"/>
            <a:ext cx="6400800" cy="2441076"/>
          </a:xfrm>
          <a:ln>
            <a:noFill/>
          </a:ln>
          <a:effectLst>
            <a:outerShdw blurRad="107950" dist="12700" dir="5400000" algn="ctr">
              <a:srgbClr val="000000"/>
            </a:outerShdw>
          </a:effectLst>
        </p:spPr>
        <p:txBody>
          <a:bodyPr>
            <a:normAutofit fontScale="85000" lnSpcReduction="10000"/>
          </a:bodyPr>
          <a:lstStyle/>
          <a:p>
            <a:pPr algn="ctr"/>
            <a:r>
              <a:rPr lang="tr-TR" sz="4000" dirty="0" smtClean="0"/>
              <a:t>Yöntem</a:t>
            </a:r>
          </a:p>
          <a:p>
            <a:pPr algn="ctr"/>
            <a:r>
              <a:rPr lang="tr-TR" sz="4000" dirty="0" smtClean="0"/>
              <a:t>Proje Yönetimi, </a:t>
            </a:r>
          </a:p>
          <a:p>
            <a:pPr algn="ctr"/>
            <a:r>
              <a:rPr lang="tr-TR" sz="4000" dirty="0" smtClean="0"/>
              <a:t>Ekip ve Araştırma Olanakları,</a:t>
            </a:r>
          </a:p>
          <a:p>
            <a:pPr algn="ctr"/>
            <a:r>
              <a:rPr lang="tr-TR" sz="4000" dirty="0" smtClean="0"/>
              <a:t> Bütçe Hazırlama</a:t>
            </a:r>
            <a:endParaRPr lang="tr-TR" sz="4000" dirty="0"/>
          </a:p>
        </p:txBody>
      </p:sp>
    </p:spTree>
    <p:extLst>
      <p:ext uri="{BB962C8B-B14F-4D97-AF65-F5344CB8AC3E}">
        <p14:creationId xmlns:p14="http://schemas.microsoft.com/office/powerpoint/2010/main" val="1369330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Başlık 1"/>
          <p:cNvSpPr>
            <a:spLocks noGrp="1"/>
          </p:cNvSpPr>
          <p:nvPr>
            <p:ph type="title"/>
          </p:nvPr>
        </p:nvSpPr>
        <p:spPr>
          <a:xfrm>
            <a:off x="1602059" y="817409"/>
            <a:ext cx="9144000" cy="942975"/>
          </a:xfrm>
        </p:spPr>
        <p:txBody>
          <a:bodyPr>
            <a:normAutofit fontScale="90000"/>
          </a:bodyPr>
          <a:lstStyle/>
          <a:p>
            <a:r>
              <a:rPr lang="tr-TR" altLang="tr-TR" sz="3100" b="1" dirty="0" smtClean="0">
                <a:solidFill>
                  <a:schemeClr val="tx1"/>
                </a:solidFill>
              </a:rPr>
              <a:t>YÖNTEM KISMI YAZILIRKEN NELERE DİKKAT EDİLMELİ?</a:t>
            </a:r>
            <a:r>
              <a:rPr lang="tr-TR" altLang="tr-TR" b="1" dirty="0" smtClean="0">
                <a:solidFill>
                  <a:schemeClr val="bg1"/>
                </a:solidFill>
              </a:rPr>
              <a:t>?</a:t>
            </a:r>
            <a:endParaRPr lang="tr-TR" altLang="tr-TR" dirty="0" smtClean="0">
              <a:solidFill>
                <a:schemeClr val="bg1"/>
              </a:solidFill>
            </a:endParaRPr>
          </a:p>
        </p:txBody>
      </p:sp>
      <p:sp>
        <p:nvSpPr>
          <p:cNvPr id="15363" name="İçerik Yer Tutucusu 2"/>
          <p:cNvSpPr>
            <a:spLocks noGrp="1"/>
          </p:cNvSpPr>
          <p:nvPr>
            <p:ph idx="1"/>
          </p:nvPr>
        </p:nvSpPr>
        <p:spPr>
          <a:xfrm>
            <a:off x="1722129" y="2460702"/>
            <a:ext cx="8461375" cy="4114800"/>
          </a:xfrm>
        </p:spPr>
        <p:txBody>
          <a:bodyPr/>
          <a:lstStyle/>
          <a:p>
            <a:pPr marL="0" indent="0" algn="just">
              <a:buNone/>
              <a:defRPr/>
            </a:pPr>
            <a:r>
              <a:rPr lang="tr-TR" altLang="tr-TR" sz="2800" dirty="0">
                <a:solidFill>
                  <a:schemeClr val="tx1"/>
                </a:solidFill>
              </a:rPr>
              <a:t>Projenin diğer bölümlerinde olduğu üzere yöntem kısmı da oldukça </a:t>
            </a:r>
            <a:r>
              <a:rPr lang="tr-TR" altLang="tr-TR" sz="2800" b="1" u="sng" dirty="0">
                <a:solidFill>
                  <a:schemeClr val="tx1"/>
                </a:solidFill>
              </a:rPr>
              <a:t>açık ve anlaşılabilir dilde yazılmalıdır. </a:t>
            </a:r>
          </a:p>
          <a:p>
            <a:pPr algn="just">
              <a:buFont typeface="Wingdings" panose="05000000000000000000" pitchFamily="2" charset="2"/>
              <a:buChar char="Ø"/>
              <a:defRPr/>
            </a:pPr>
            <a:r>
              <a:rPr lang="tr-TR" altLang="tr-TR" sz="2800" dirty="0">
                <a:solidFill>
                  <a:schemeClr val="tx1"/>
                </a:solidFill>
              </a:rPr>
              <a:t>Proje metni konu ile ilgili olmayan bir kişi tarafından uygulanmak istediğinde dahi soru işaretlerine yer vermeyecek şekilde </a:t>
            </a:r>
            <a:r>
              <a:rPr lang="tr-TR" altLang="tr-TR" sz="2800" b="1" dirty="0">
                <a:solidFill>
                  <a:schemeClr val="tx1"/>
                </a:solidFill>
              </a:rPr>
              <a:t>açık ve net uygulamaya hazır olmalıdır. </a:t>
            </a:r>
          </a:p>
        </p:txBody>
      </p:sp>
    </p:spTree>
    <p:extLst>
      <p:ext uri="{BB962C8B-B14F-4D97-AF65-F5344CB8AC3E}">
        <p14:creationId xmlns:p14="http://schemas.microsoft.com/office/powerpoint/2010/main" val="2256348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000" dirty="0" smtClean="0"/>
              <a:t>YÖNTEM KISMI YAZILIRKEN NELERE DİKKAT EDİLMELİ?</a:t>
            </a:r>
            <a:endParaRPr lang="en-US" sz="4000" dirty="0"/>
          </a:p>
        </p:txBody>
      </p:sp>
      <p:sp>
        <p:nvSpPr>
          <p:cNvPr id="16386" name="İçerik Yer Tutucusu 2"/>
          <p:cNvSpPr>
            <a:spLocks noGrp="1"/>
          </p:cNvSpPr>
          <p:nvPr>
            <p:ph idx="1"/>
          </p:nvPr>
        </p:nvSpPr>
        <p:spPr/>
        <p:txBody>
          <a:bodyPr/>
          <a:lstStyle/>
          <a:p>
            <a:pPr>
              <a:buFont typeface="Wingdings" panose="05000000000000000000" pitchFamily="2" charset="2"/>
              <a:buChar char="Ø"/>
            </a:pPr>
            <a:r>
              <a:rPr lang="tr-TR" altLang="tr-TR" sz="2800" b="1" dirty="0">
                <a:solidFill>
                  <a:schemeClr val="tx1"/>
                </a:solidFill>
              </a:rPr>
              <a:t>Proje metninde </a:t>
            </a:r>
            <a:r>
              <a:rPr lang="tr-TR" altLang="tr-TR" sz="2800" b="1" dirty="0" err="1">
                <a:solidFill>
                  <a:schemeClr val="tx1"/>
                </a:solidFill>
              </a:rPr>
              <a:t>anlaşılabilirlik</a:t>
            </a:r>
            <a:r>
              <a:rPr lang="tr-TR" altLang="tr-TR" sz="2800" b="1" dirty="0">
                <a:solidFill>
                  <a:schemeClr val="tx1"/>
                </a:solidFill>
              </a:rPr>
              <a:t> önemli olduğundan yazım kurallarına uyulmalıdır.</a:t>
            </a:r>
          </a:p>
          <a:p>
            <a:pPr>
              <a:buFont typeface="Wingdings" panose="05000000000000000000" pitchFamily="2" charset="2"/>
              <a:buChar char="Ø"/>
            </a:pPr>
            <a:r>
              <a:rPr lang="tr-TR" altLang="tr-TR" sz="2800" b="1" dirty="0">
                <a:solidFill>
                  <a:schemeClr val="tx1"/>
                </a:solidFill>
              </a:rPr>
              <a:t> Dilbilgisi ve cümle düşüklüklerinden mümkün olduğunca kaçınılmalıdır.</a:t>
            </a:r>
          </a:p>
        </p:txBody>
      </p:sp>
    </p:spTree>
    <p:extLst>
      <p:ext uri="{BB962C8B-B14F-4D97-AF65-F5344CB8AC3E}">
        <p14:creationId xmlns:p14="http://schemas.microsoft.com/office/powerpoint/2010/main" val="872121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İçerik Yer Tutucusu 2"/>
          <p:cNvSpPr>
            <a:spLocks noGrp="1"/>
          </p:cNvSpPr>
          <p:nvPr>
            <p:ph idx="1"/>
          </p:nvPr>
        </p:nvSpPr>
        <p:spPr>
          <a:xfrm>
            <a:off x="1919288" y="476250"/>
            <a:ext cx="8208962" cy="2160588"/>
          </a:xfrm>
        </p:spPr>
        <p:txBody>
          <a:bodyPr>
            <a:normAutofit lnSpcReduction="10000"/>
          </a:bodyPr>
          <a:lstStyle/>
          <a:p>
            <a:pPr algn="just">
              <a:buFont typeface="Wingdings" panose="05000000000000000000" pitchFamily="2" charset="2"/>
              <a:buChar char="Ø"/>
            </a:pPr>
            <a:r>
              <a:rPr lang="tr-TR" altLang="tr-TR" sz="2400" dirty="0">
                <a:latin typeface="Arial" panose="020B0604020202020204" pitchFamily="34" charset="0"/>
                <a:cs typeface="Arial" panose="020B0604020202020204" pitchFamily="34" charset="0"/>
              </a:rPr>
              <a:t>Yöntem kısmı birden çok basamağı içereceğinden giriş kısmında yapılacak işlemlerin kısaca özetlenmesi ve birbiri ile bağlantılarının kurulması </a:t>
            </a:r>
            <a:r>
              <a:rPr lang="tr-TR" altLang="tr-TR" sz="2400" dirty="0" err="1">
                <a:latin typeface="Arial" panose="020B0604020202020204" pitchFamily="34" charset="0"/>
                <a:cs typeface="Arial" panose="020B0604020202020204" pitchFamily="34" charset="0"/>
              </a:rPr>
              <a:t>anlaşılabilirlik</a:t>
            </a:r>
            <a:r>
              <a:rPr lang="tr-TR" altLang="tr-TR" sz="2400" dirty="0">
                <a:latin typeface="Arial" panose="020B0604020202020204" pitchFamily="34" charset="0"/>
                <a:cs typeface="Arial" panose="020B0604020202020204" pitchFamily="34" charset="0"/>
              </a:rPr>
              <a:t> açısında önemlidir. </a:t>
            </a:r>
          </a:p>
          <a:p>
            <a:pPr algn="just">
              <a:buFont typeface="Wingdings" panose="05000000000000000000" pitchFamily="2" charset="2"/>
              <a:buChar char="Ø"/>
            </a:pPr>
            <a:r>
              <a:rPr lang="tr-TR" altLang="tr-TR" sz="2400" dirty="0">
                <a:latin typeface="Arial" panose="020B0604020202020204" pitchFamily="34" charset="0"/>
                <a:cs typeface="Arial" panose="020B0604020202020204" pitchFamily="34" charset="0"/>
              </a:rPr>
              <a:t>Gerekirse bunlar maddeler şeklinde veya alt başlıklar şeklinde hazırlanarak ta sunulabilir. </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75" y="3357564"/>
            <a:ext cx="875665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66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İçerik Yer Tutucusu 2"/>
          <p:cNvSpPr>
            <a:spLocks noGrp="1"/>
          </p:cNvSpPr>
          <p:nvPr>
            <p:ph idx="1"/>
          </p:nvPr>
        </p:nvSpPr>
        <p:spPr>
          <a:xfrm>
            <a:off x="1685925" y="836614"/>
            <a:ext cx="8351838" cy="2592387"/>
          </a:xfrm>
        </p:spPr>
        <p:txBody>
          <a:bodyPr/>
          <a:lstStyle/>
          <a:p>
            <a:pPr algn="just">
              <a:buFont typeface="Wingdings" panose="05000000000000000000" pitchFamily="2" charset="2"/>
              <a:buChar char="Ø"/>
              <a:defRPr/>
            </a:pPr>
            <a:r>
              <a:rPr lang="tr-TR" altLang="tr-TR" dirty="0" smtClean="0"/>
              <a:t>Yöntem alt başlık ve işlemlerinde </a:t>
            </a:r>
            <a:r>
              <a:rPr lang="tr-TR" altLang="tr-TR" dirty="0" err="1" smtClean="0"/>
              <a:t>anlaşılabilirlik</a:t>
            </a:r>
            <a:r>
              <a:rPr lang="tr-TR" altLang="tr-TR" dirty="0" smtClean="0"/>
              <a:t> açısında sıralama önemli ise alt başlık sıralarına dikkat edilmelidir. En sonda olması gerekeni önemli göründüğü için baş kısma almak konu bütünlüğünü ve akıcılığını bozabilir. </a:t>
            </a:r>
          </a:p>
          <a:p>
            <a:pPr marL="0" indent="0">
              <a:buNone/>
              <a:defRPr/>
            </a:pPr>
            <a:endParaRPr lang="tr-TR" altLang="tr-TR" dirty="0" smtClean="0">
              <a:solidFill>
                <a:schemeClr val="bg2"/>
              </a:solidFill>
            </a:endParaRP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5161" y="3138992"/>
            <a:ext cx="4841179" cy="2615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9774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çerik Yer Tutucusu 2"/>
          <p:cNvSpPr>
            <a:spLocks noGrp="1"/>
          </p:cNvSpPr>
          <p:nvPr>
            <p:ph idx="1"/>
          </p:nvPr>
        </p:nvSpPr>
        <p:spPr>
          <a:xfrm>
            <a:off x="1919288" y="404813"/>
            <a:ext cx="8064500" cy="4114800"/>
          </a:xfrm>
        </p:spPr>
        <p:txBody>
          <a:bodyPr>
            <a:normAutofit lnSpcReduction="10000"/>
          </a:bodyPr>
          <a:lstStyle/>
          <a:p>
            <a:pPr algn="just">
              <a:buFont typeface="Wingdings" panose="05000000000000000000" pitchFamily="2" charset="2"/>
              <a:buChar char="Ø"/>
              <a:defRPr/>
            </a:pPr>
            <a:r>
              <a:rPr lang="tr-TR" altLang="tr-TR" sz="2800" dirty="0"/>
              <a:t>Projenin tüm bölümlerinde olduğu üzere literatür hakimiyeti ve bunun projeye yansıtılması özel öneme sahiptir. Yeteri kadar literatür taraması yapılmadan hazırlanan bir proje birçok türden eleştirilere açıktır. Projenin ihtiyaç duyduğu ölçüde yeni literatüre yer verilmelidir. Güncel literatür konu hakkında son gelişmelerden haberdar olunmasını sağlar. Yeni fikirlerin oluşması uygun yöntemlerin kullanılabilmesi ancak yetkin literatür birikimi ile sağlanabilir. </a:t>
            </a:r>
          </a:p>
          <a:p>
            <a:pPr marL="0" indent="0" algn="just">
              <a:buNone/>
              <a:defRPr/>
            </a:pPr>
            <a:endParaRPr lang="tr-TR" altLang="tr-TR" dirty="0" smtClean="0">
              <a:solidFill>
                <a:schemeClr val="bg2"/>
              </a:solidFill>
            </a:endParaRP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963" y="4652963"/>
            <a:ext cx="3067050" cy="2044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45646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çerik Yer Tutucusu 2"/>
          <p:cNvSpPr>
            <a:spLocks noGrp="1"/>
          </p:cNvSpPr>
          <p:nvPr>
            <p:ph idx="1"/>
          </p:nvPr>
        </p:nvSpPr>
        <p:spPr>
          <a:xfrm>
            <a:off x="1919288" y="404814"/>
            <a:ext cx="8280400" cy="3240087"/>
          </a:xfrm>
        </p:spPr>
        <p:txBody>
          <a:bodyPr>
            <a:normAutofit/>
          </a:bodyPr>
          <a:lstStyle/>
          <a:p>
            <a:pPr algn="just">
              <a:buFont typeface="Wingdings" panose="05000000000000000000" pitchFamily="2" charset="2"/>
              <a:buChar char="Ø"/>
              <a:defRPr/>
            </a:pPr>
            <a:r>
              <a:rPr lang="tr-TR" altLang="tr-TR" sz="2400" dirty="0">
                <a:latin typeface="Arial" panose="020B0604020202020204" pitchFamily="34" charset="0"/>
                <a:cs typeface="Arial" panose="020B0604020202020204" pitchFamily="34" charset="0"/>
              </a:rPr>
              <a:t>Proje yöntem kısmında görülen ve en çok eleştirilen konulardan birisi de </a:t>
            </a:r>
            <a:r>
              <a:rPr lang="tr-TR" altLang="tr-TR" sz="2400" b="1" dirty="0">
                <a:latin typeface="Arial" panose="020B0604020202020204" pitchFamily="34" charset="0"/>
                <a:cs typeface="Arial" panose="020B0604020202020204" pitchFamily="34" charset="0"/>
              </a:rPr>
              <a:t>uygun ölçme ve değerlendirme metodunun kullanılmamasıdır</a:t>
            </a:r>
            <a:r>
              <a:rPr lang="tr-TR" altLang="tr-TR" sz="2400" dirty="0">
                <a:latin typeface="Arial" panose="020B0604020202020204" pitchFamily="34" charset="0"/>
                <a:cs typeface="Arial" panose="020B0604020202020204" pitchFamily="34" charset="0"/>
              </a:rPr>
              <a:t>. </a:t>
            </a:r>
          </a:p>
          <a:p>
            <a:pPr algn="just">
              <a:buFont typeface="Wingdings" panose="05000000000000000000" pitchFamily="2" charset="2"/>
              <a:buChar char="Ø"/>
              <a:defRPr/>
            </a:pPr>
            <a:r>
              <a:rPr lang="tr-TR" altLang="tr-TR" sz="2400" dirty="0">
                <a:latin typeface="Arial" panose="020B0604020202020204" pitchFamily="34" charset="0"/>
                <a:cs typeface="Arial" panose="020B0604020202020204" pitchFamily="34" charset="0"/>
              </a:rPr>
              <a:t>Uygun metodun detayları ile sunulması proje hazırlığının yeterliğinin önemli bir ölçüsü olarak görülmektedir. </a:t>
            </a:r>
          </a:p>
          <a:p>
            <a:pPr algn="just">
              <a:buFont typeface="Wingdings" panose="05000000000000000000" pitchFamily="2" charset="2"/>
              <a:buChar char="Ø"/>
              <a:defRPr/>
            </a:pPr>
            <a:r>
              <a:rPr lang="tr-TR" altLang="tr-TR" sz="2400" dirty="0">
                <a:latin typeface="Arial" panose="020B0604020202020204" pitchFamily="34" charset="0"/>
                <a:cs typeface="Arial" panose="020B0604020202020204" pitchFamily="34" charset="0"/>
              </a:rPr>
              <a:t>Amaç ve hedefleriniz ile örtüşmeyen, gerekli ölçme ve değerlendirme işleminin öngörülmediği proje önerileri değerlendirme sürecinde başarısız olurlar. </a:t>
            </a:r>
          </a:p>
          <a:p>
            <a:pPr marL="0" indent="0" algn="just">
              <a:buNone/>
              <a:defRPr/>
            </a:pPr>
            <a:endParaRPr lang="tr-TR" altLang="tr-TR" sz="2800" dirty="0">
              <a:solidFill>
                <a:schemeClr val="bg2"/>
              </a:solidFill>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4460876"/>
            <a:ext cx="3319462" cy="2087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4365625"/>
            <a:ext cx="359092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2816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İçerik Yer Tutucusu 2"/>
          <p:cNvSpPr>
            <a:spLocks noGrp="1"/>
          </p:cNvSpPr>
          <p:nvPr>
            <p:ph idx="1"/>
          </p:nvPr>
        </p:nvSpPr>
        <p:spPr>
          <a:xfrm>
            <a:off x="1847850" y="404813"/>
            <a:ext cx="8496300" cy="2303462"/>
          </a:xfrm>
        </p:spPr>
        <p:txBody>
          <a:bodyPr>
            <a:normAutofit/>
          </a:bodyPr>
          <a:lstStyle/>
          <a:p>
            <a:pPr algn="just">
              <a:buFont typeface="Wingdings" panose="05000000000000000000" pitchFamily="2" charset="2"/>
              <a:buChar char="Ø"/>
              <a:defRPr/>
            </a:pPr>
            <a:r>
              <a:rPr lang="tr-TR" altLang="tr-TR" sz="2400" dirty="0">
                <a:latin typeface="Arial" panose="020B0604020202020204" pitchFamily="34" charset="0"/>
                <a:cs typeface="Arial" panose="020B0604020202020204" pitchFamily="34" charset="0"/>
              </a:rPr>
              <a:t>Projenin </a:t>
            </a:r>
            <a:r>
              <a:rPr lang="tr-TR" altLang="tr-TR" sz="2400" dirty="0" err="1">
                <a:latin typeface="Arial" panose="020B0604020202020204" pitchFamily="34" charset="0"/>
                <a:cs typeface="Arial" panose="020B0604020202020204" pitchFamily="34" charset="0"/>
              </a:rPr>
              <a:t>anlaşılabilirliğini</a:t>
            </a:r>
            <a:r>
              <a:rPr lang="tr-TR" altLang="tr-TR" sz="2400" dirty="0">
                <a:latin typeface="Arial" panose="020B0604020202020204" pitchFamily="34" charset="0"/>
                <a:cs typeface="Arial" panose="020B0604020202020204" pitchFamily="34" charset="0"/>
              </a:rPr>
              <a:t> artırmanın en kolay ve mantıklı yollarından birisi metin içerisinde uygun yerlerde </a:t>
            </a:r>
            <a:r>
              <a:rPr lang="tr-TR" altLang="tr-TR" sz="2400" b="1" dirty="0">
                <a:latin typeface="Arial" panose="020B0604020202020204" pitchFamily="34" charset="0"/>
                <a:cs typeface="Arial" panose="020B0604020202020204" pitchFamily="34" charset="0"/>
              </a:rPr>
              <a:t>diyagram, şekil, resim ve haritalar</a:t>
            </a:r>
            <a:r>
              <a:rPr lang="tr-TR" altLang="tr-TR" sz="2400" dirty="0">
                <a:latin typeface="Arial" panose="020B0604020202020204" pitchFamily="34" charset="0"/>
                <a:cs typeface="Arial" panose="020B0604020202020204" pitchFamily="34" charset="0"/>
              </a:rPr>
              <a:t> gibi görsel unsurlar kullanmaktır. Böylece hem panelist projeyi zorlanmadan okuyabilir hem de zihninde hedeflediğimiz değişimler daha rahat oluşur. </a:t>
            </a:r>
          </a:p>
          <a:p>
            <a:pPr marL="0" indent="0">
              <a:buNone/>
              <a:defRPr/>
            </a:pPr>
            <a:endParaRPr lang="tr-TR" altLang="tr-TR" dirty="0" smtClean="0">
              <a:solidFill>
                <a:schemeClr val="bg2"/>
              </a:solidFill>
            </a:endParaRP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500" y="3068638"/>
            <a:ext cx="4895850" cy="336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935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rcRect l="29329" t="22935" r="27361" b="7066"/>
          <a:stretch>
            <a:fillRect/>
          </a:stretch>
        </p:blipFill>
        <p:spPr>
          <a:xfrm>
            <a:off x="1631950" y="188914"/>
            <a:ext cx="8567738" cy="6669087"/>
          </a:xfrm>
        </p:spPr>
      </p:pic>
    </p:spTree>
    <p:extLst>
      <p:ext uri="{BB962C8B-B14F-4D97-AF65-F5344CB8AC3E}">
        <p14:creationId xmlns:p14="http://schemas.microsoft.com/office/powerpoint/2010/main" val="2768607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26988"/>
            <a:ext cx="8736013"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550" y="3246439"/>
            <a:ext cx="5029200" cy="355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7616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801" y="293689"/>
            <a:ext cx="8677275" cy="240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2781301"/>
            <a:ext cx="6076950" cy="396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6170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54954" y="973667"/>
            <a:ext cx="8761413" cy="933191"/>
          </a:xfrm>
        </p:spPr>
        <p:txBody>
          <a:bodyPr/>
          <a:lstStyle/>
          <a:p>
            <a:pPr algn="ctr"/>
            <a:r>
              <a:rPr lang="tr-TR" altLang="tr-TR" b="1" dirty="0" smtClean="0">
                <a:solidFill>
                  <a:schemeClr val="tx1"/>
                </a:solidFill>
              </a:rPr>
              <a:t>İÇERİK</a:t>
            </a:r>
          </a:p>
        </p:txBody>
      </p:sp>
      <p:sp>
        <p:nvSpPr>
          <p:cNvPr id="6147" name="Rectangle 3"/>
          <p:cNvSpPr>
            <a:spLocks noGrp="1" noChangeArrowheads="1"/>
          </p:cNvSpPr>
          <p:nvPr>
            <p:ph idx="1"/>
          </p:nvPr>
        </p:nvSpPr>
        <p:spPr>
          <a:xfrm>
            <a:off x="2417492" y="2471854"/>
            <a:ext cx="8064500" cy="4114800"/>
          </a:xfrm>
        </p:spPr>
        <p:txBody>
          <a:bodyPr/>
          <a:lstStyle/>
          <a:p>
            <a:pPr>
              <a:lnSpc>
                <a:spcPct val="90000"/>
              </a:lnSpc>
              <a:buFontTx/>
              <a:buNone/>
            </a:pPr>
            <a:r>
              <a:rPr lang="tr-TR" altLang="tr-TR" b="1" dirty="0" smtClean="0">
                <a:solidFill>
                  <a:schemeClr val="tx1"/>
                </a:solidFill>
              </a:rPr>
              <a:t>-</a:t>
            </a:r>
            <a:r>
              <a:rPr lang="tr-TR" altLang="tr-TR" dirty="0" smtClean="0">
                <a:solidFill>
                  <a:schemeClr val="tx1"/>
                </a:solidFill>
              </a:rPr>
              <a:t> </a:t>
            </a:r>
            <a:r>
              <a:rPr lang="tr-TR" altLang="tr-TR" sz="2800" b="1" dirty="0" smtClean="0">
                <a:solidFill>
                  <a:schemeClr val="tx1"/>
                </a:solidFill>
              </a:rPr>
              <a:t>Tanım</a:t>
            </a:r>
          </a:p>
          <a:p>
            <a:pPr>
              <a:lnSpc>
                <a:spcPct val="90000"/>
              </a:lnSpc>
              <a:buFontTx/>
              <a:buNone/>
            </a:pPr>
            <a:r>
              <a:rPr lang="tr-TR" altLang="tr-TR" sz="2800" b="1" dirty="0" smtClean="0">
                <a:solidFill>
                  <a:schemeClr val="tx1"/>
                </a:solidFill>
              </a:rPr>
              <a:t>- Yöntem kısmı neleri içermeli</a:t>
            </a:r>
          </a:p>
          <a:p>
            <a:pPr>
              <a:lnSpc>
                <a:spcPct val="90000"/>
              </a:lnSpc>
              <a:buFontTx/>
              <a:buNone/>
            </a:pPr>
            <a:r>
              <a:rPr lang="tr-TR" altLang="tr-TR" sz="2800" b="1" dirty="0" smtClean="0">
                <a:solidFill>
                  <a:schemeClr val="tx1"/>
                </a:solidFill>
              </a:rPr>
              <a:t>- Projeyi sunan ekipten neler istenmektedir</a:t>
            </a:r>
          </a:p>
          <a:p>
            <a:pPr>
              <a:lnSpc>
                <a:spcPct val="90000"/>
              </a:lnSpc>
              <a:buFontTx/>
              <a:buNone/>
            </a:pPr>
            <a:r>
              <a:rPr lang="tr-TR" altLang="tr-TR" sz="2800" b="1" dirty="0" smtClean="0">
                <a:solidFill>
                  <a:schemeClr val="tx1"/>
                </a:solidFill>
              </a:rPr>
              <a:t>- Projeyi değerlendirecek ekipten neler istenmektedir?</a:t>
            </a:r>
          </a:p>
          <a:p>
            <a:pPr>
              <a:lnSpc>
                <a:spcPct val="90000"/>
              </a:lnSpc>
              <a:buFontTx/>
              <a:buNone/>
            </a:pPr>
            <a:r>
              <a:rPr lang="tr-TR" altLang="tr-TR" sz="2800" b="1" dirty="0" smtClean="0">
                <a:solidFill>
                  <a:schemeClr val="tx1"/>
                </a:solidFill>
              </a:rPr>
              <a:t>- Yöntem kısmı yazılırken nelere dikkat edilmeli</a:t>
            </a:r>
          </a:p>
        </p:txBody>
      </p:sp>
    </p:spTree>
    <p:extLst>
      <p:ext uri="{BB962C8B-B14F-4D97-AF65-F5344CB8AC3E}">
        <p14:creationId xmlns:p14="http://schemas.microsoft.com/office/powerpoint/2010/main" val="1502053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700" y="1092200"/>
            <a:ext cx="7493000" cy="381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150" y="5370514"/>
            <a:ext cx="5416550" cy="29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58055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İçerik Yer Tutucusu 2"/>
          <p:cNvSpPr>
            <a:spLocks noGrp="1"/>
          </p:cNvSpPr>
          <p:nvPr>
            <p:ph idx="1"/>
          </p:nvPr>
        </p:nvSpPr>
        <p:spPr>
          <a:xfrm>
            <a:off x="1992313" y="333375"/>
            <a:ext cx="7848600" cy="1727200"/>
          </a:xfrm>
        </p:spPr>
        <p:txBody>
          <a:bodyPr>
            <a:normAutofit/>
          </a:bodyPr>
          <a:lstStyle/>
          <a:p>
            <a:pPr algn="just">
              <a:buFont typeface="Wingdings" panose="05000000000000000000" pitchFamily="2" charset="2"/>
              <a:buChar char="Ø"/>
              <a:defRPr/>
            </a:pPr>
            <a:r>
              <a:rPr lang="tr-TR" altLang="tr-TR" sz="2400" dirty="0">
                <a:latin typeface="Arial" panose="020B0604020202020204" pitchFamily="34" charset="0"/>
                <a:cs typeface="Arial" panose="020B0604020202020204" pitchFamily="34" charset="0"/>
              </a:rPr>
              <a:t>Projenizle ilgili değerlendirme kişi ve kuruluşlarını iknada kullanabileceğiniz en güçlü argüman konu ile ilgili ön denemeleriniz ve bunların proje hedeflerinizi destekleyen sonuçlarına yer vermenizdir. </a:t>
            </a:r>
          </a:p>
          <a:p>
            <a:pPr marL="0" indent="0">
              <a:buNone/>
              <a:defRPr/>
            </a:pPr>
            <a:endParaRPr lang="tr-TR" altLang="tr-TR" dirty="0" smtClean="0">
              <a:solidFill>
                <a:schemeClr val="bg2"/>
              </a:solidFill>
            </a:endParaRPr>
          </a:p>
        </p:txBody>
      </p:sp>
      <p:pic>
        <p:nvPicPr>
          <p:cNvPr id="26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2276475"/>
            <a:ext cx="7897812"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276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İçerik Yer Tutucusu 2"/>
          <p:cNvSpPr>
            <a:spLocks noGrp="1"/>
          </p:cNvSpPr>
          <p:nvPr>
            <p:ph idx="1"/>
          </p:nvPr>
        </p:nvSpPr>
        <p:spPr>
          <a:xfrm>
            <a:off x="1919289" y="260350"/>
            <a:ext cx="8137525" cy="2305050"/>
          </a:xfrm>
        </p:spPr>
        <p:txBody>
          <a:bodyPr>
            <a:normAutofit lnSpcReduction="10000"/>
          </a:bodyPr>
          <a:lstStyle/>
          <a:p>
            <a:pPr algn="just">
              <a:buFont typeface="Wingdings" panose="05000000000000000000" pitchFamily="2" charset="2"/>
              <a:buChar char="Ø"/>
            </a:pPr>
            <a:r>
              <a:rPr lang="tr-TR" altLang="tr-TR" sz="2800" dirty="0"/>
              <a:t>Projede yöntem kısmında çok eleştirilen kısımlardan diğeri materyal veya deneklerin özellik ve sayı açısından proje amaç ve yöntemi ile uygunluğunun sağlanamamasıdır. İdeal örnek sayısı ilgili formül, tablo ve programlar kullanılarak belirlenebilir. </a:t>
            </a:r>
          </a:p>
        </p:txBody>
      </p:sp>
      <p:pic>
        <p:nvPicPr>
          <p:cNvPr id="27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3278189"/>
            <a:ext cx="1944687" cy="238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3976" y="2708276"/>
            <a:ext cx="6335713"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4226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İçerik Yer Tutucusu 2"/>
          <p:cNvSpPr>
            <a:spLocks noGrp="1"/>
          </p:cNvSpPr>
          <p:nvPr>
            <p:ph idx="1"/>
          </p:nvPr>
        </p:nvSpPr>
        <p:spPr>
          <a:xfrm>
            <a:off x="1774826" y="260351"/>
            <a:ext cx="8424863" cy="2232025"/>
          </a:xfrm>
        </p:spPr>
        <p:txBody>
          <a:bodyPr>
            <a:normAutofit lnSpcReduction="10000"/>
          </a:bodyPr>
          <a:lstStyle/>
          <a:p>
            <a:pPr algn="just">
              <a:buFont typeface="Wingdings" panose="05000000000000000000" pitchFamily="2" charset="2"/>
              <a:buChar char="Ø"/>
            </a:pPr>
            <a:r>
              <a:rPr lang="tr-TR" altLang="tr-TR" sz="2800" dirty="0"/>
              <a:t>Denemede kullanılacak numunelerle ilgili dikkat edilmesi gereken önemli bir durum; gerekli görüldüğü hallerde Etik Kurul Onay Belgesi veya Yasal/Özel İzin Belgesi alınmasıdır. Aksi takdirde proje değerlendirilmeye alınmadan iade edilebilmektedir. </a:t>
            </a:r>
          </a:p>
        </p:txBody>
      </p:sp>
      <p:pic>
        <p:nvPicPr>
          <p:cNvPr id="286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713" y="2565400"/>
            <a:ext cx="7300912" cy="4103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0645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İçerik Yer Tutucusu 2"/>
          <p:cNvSpPr>
            <a:spLocks noGrp="1"/>
          </p:cNvSpPr>
          <p:nvPr>
            <p:ph idx="1"/>
          </p:nvPr>
        </p:nvSpPr>
        <p:spPr>
          <a:xfrm>
            <a:off x="2063751" y="333376"/>
            <a:ext cx="7993063" cy="2232025"/>
          </a:xfrm>
        </p:spPr>
        <p:txBody>
          <a:bodyPr/>
          <a:lstStyle/>
          <a:p>
            <a:pPr algn="just">
              <a:buFont typeface="Wingdings" panose="05000000000000000000" pitchFamily="2" charset="2"/>
              <a:buChar char="Ø"/>
            </a:pPr>
            <a:r>
              <a:rPr lang="tr-TR" altLang="tr-TR" sz="2800" dirty="0">
                <a:latin typeface="Arial" panose="020B0604020202020204" pitchFamily="34" charset="0"/>
                <a:cs typeface="Arial" panose="020B0604020202020204" pitchFamily="34" charset="0"/>
              </a:rPr>
              <a:t>Denemede kullanacağınız ölçme </a:t>
            </a:r>
            <a:r>
              <a:rPr lang="tr-TR" altLang="tr-TR" sz="2800" dirty="0" err="1">
                <a:latin typeface="Arial" panose="020B0604020202020204" pitchFamily="34" charset="0"/>
                <a:cs typeface="Arial" panose="020B0604020202020204" pitchFamily="34" charset="0"/>
              </a:rPr>
              <a:t>metodları</a:t>
            </a:r>
            <a:r>
              <a:rPr lang="tr-TR" altLang="tr-TR" sz="2800" dirty="0">
                <a:latin typeface="Arial" panose="020B0604020202020204" pitchFamily="34" charset="0"/>
                <a:cs typeface="Arial" panose="020B0604020202020204" pitchFamily="34" charset="0"/>
              </a:rPr>
              <a:t>, cihaz özelliği ve tespit edebildiği eşik değerleri açısından proje hedeflerinizdeki ihtiyaçlarınızı karşılamalıdır. </a:t>
            </a:r>
          </a:p>
          <a:p>
            <a:endParaRPr lang="tr-TR" altLang="tr-TR" sz="2800" dirty="0">
              <a:solidFill>
                <a:schemeClr val="bg2"/>
              </a:solidFill>
              <a:latin typeface="Arial" panose="020B0604020202020204" pitchFamily="34" charset="0"/>
              <a:cs typeface="Arial" panose="020B0604020202020204" pitchFamily="34" charset="0"/>
            </a:endParaRPr>
          </a:p>
        </p:txBody>
      </p:sp>
      <p:pic>
        <p:nvPicPr>
          <p:cNvPr id="296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3492500"/>
            <a:ext cx="332422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101" y="2276475"/>
            <a:ext cx="4494213" cy="424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1992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İçerik Yer Tutucusu 2"/>
          <p:cNvSpPr>
            <a:spLocks noGrp="1"/>
          </p:cNvSpPr>
          <p:nvPr>
            <p:ph idx="1"/>
          </p:nvPr>
        </p:nvSpPr>
        <p:spPr>
          <a:xfrm>
            <a:off x="1631951" y="333376"/>
            <a:ext cx="8640763" cy="6335713"/>
          </a:xfrm>
        </p:spPr>
        <p:txBody>
          <a:bodyPr>
            <a:normAutofit/>
          </a:bodyPr>
          <a:lstStyle/>
          <a:p>
            <a:pPr algn="just">
              <a:buFont typeface="Wingdings" panose="05000000000000000000" pitchFamily="2" charset="2"/>
              <a:buChar char="Ø"/>
              <a:defRPr/>
            </a:pPr>
            <a:r>
              <a:rPr lang="tr-TR" altLang="tr-TR" sz="2800" dirty="0"/>
              <a:t>Özellikle TÜBİTAK projelerinde “B planı” incelenen kısımlardan birisidir. Projede olması muhtemel aksilikler için uygun bir B planı sunulmalıdır. </a:t>
            </a:r>
          </a:p>
          <a:p>
            <a:pPr algn="just">
              <a:buFont typeface="Wingdings" panose="05000000000000000000" pitchFamily="2" charset="2"/>
              <a:buChar char="Ø"/>
              <a:defRPr/>
            </a:pPr>
            <a:r>
              <a:rPr lang="tr-TR" altLang="tr-TR" sz="2800" dirty="0"/>
              <a:t>B planının uygulana bilir, proje ekonomisi içerisinde mantıklı ve muhtemel sorun veya sorunları çözmeye yönelik beklenen ihtiyaçları karşılayabilecek özellikte olmasına dikkat edilmelidir.</a:t>
            </a:r>
          </a:p>
          <a:p>
            <a:pPr algn="just">
              <a:buFont typeface="Wingdings" panose="05000000000000000000" pitchFamily="2" charset="2"/>
              <a:buChar char="Ø"/>
              <a:defRPr/>
            </a:pPr>
            <a:r>
              <a:rPr lang="tr-TR" altLang="tr-TR" sz="2800" dirty="0"/>
              <a:t> B planın ikna edici özellikte olması kişi veya kuruluşun proje hakimiyetinin yeterliliğinin bir kriteri olarak ta görülmektedir.</a:t>
            </a:r>
          </a:p>
          <a:p>
            <a:pPr algn="just">
              <a:buFont typeface="Wingdings" panose="05000000000000000000" pitchFamily="2" charset="2"/>
              <a:buChar char="Ø"/>
              <a:defRPr/>
            </a:pPr>
            <a:r>
              <a:rPr lang="tr-TR" altLang="tr-TR" sz="2800" dirty="0"/>
              <a:t>Proje sunucusu B planı önerirken kendi projesindeki muhtemel eksik ve aksaklıkları da görme şansı olur.</a:t>
            </a:r>
          </a:p>
          <a:p>
            <a:pPr marL="0" indent="0">
              <a:buNone/>
              <a:defRPr/>
            </a:pPr>
            <a:endParaRPr lang="tr-TR" altLang="tr-TR" sz="2800" dirty="0">
              <a:solidFill>
                <a:schemeClr val="bg2"/>
              </a:solidFill>
            </a:endParaRPr>
          </a:p>
        </p:txBody>
      </p:sp>
    </p:spTree>
    <p:extLst>
      <p:ext uri="{BB962C8B-B14F-4D97-AF65-F5344CB8AC3E}">
        <p14:creationId xmlns:p14="http://schemas.microsoft.com/office/powerpoint/2010/main" val="1267597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İçerik Yer Tutucusu 2"/>
          <p:cNvSpPr>
            <a:spLocks noGrp="1"/>
          </p:cNvSpPr>
          <p:nvPr>
            <p:ph idx="1"/>
          </p:nvPr>
        </p:nvSpPr>
        <p:spPr>
          <a:xfrm>
            <a:off x="1992313" y="347664"/>
            <a:ext cx="7772400" cy="1716087"/>
          </a:xfrm>
        </p:spPr>
        <p:txBody>
          <a:bodyPr>
            <a:normAutofit/>
          </a:bodyPr>
          <a:lstStyle/>
          <a:p>
            <a:pPr algn="just">
              <a:buFont typeface="Wingdings" panose="05000000000000000000" pitchFamily="2" charset="2"/>
              <a:buChar char="Ø"/>
            </a:pPr>
            <a:r>
              <a:rPr lang="tr-TR" altLang="tr-TR" sz="2400" dirty="0">
                <a:latin typeface="Arial" panose="020B0604020202020204" pitchFamily="34" charset="0"/>
                <a:cs typeface="Arial" panose="020B0604020202020204" pitchFamily="34" charset="0"/>
              </a:rPr>
              <a:t>Genellikle denemelerde yoğun veri sağlandığı için uygun istatistiksel işlem prosedürü önerilmelidir. Böylece elde edilen rakamların önemi daha iyi vurgulanabilir. Sonuçlar daha belirgin anlam kazanır. </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726" y="5516564"/>
            <a:ext cx="2201863" cy="79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825" y="4221164"/>
            <a:ext cx="86423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5788" y="2492376"/>
            <a:ext cx="218440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2313" y="2560639"/>
            <a:ext cx="2882900" cy="153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3475" y="2644775"/>
            <a:ext cx="31623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4"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989" y="5189539"/>
            <a:ext cx="3443287" cy="145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92503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800" dirty="0" smtClean="0"/>
              <a:t>TÜBİTAK Proje değerlendirme kriterleri</a:t>
            </a:r>
            <a:endParaRPr lang="tr-TR" sz="4800" dirty="0"/>
          </a:p>
        </p:txBody>
      </p:sp>
      <p:sp>
        <p:nvSpPr>
          <p:cNvPr id="3" name="İçerik Yer Tutucusu 2"/>
          <p:cNvSpPr>
            <a:spLocks noGrp="1"/>
          </p:cNvSpPr>
          <p:nvPr>
            <p:ph idx="1"/>
          </p:nvPr>
        </p:nvSpPr>
        <p:spPr/>
        <p:txBody>
          <a:bodyPr>
            <a:normAutofit/>
          </a:bodyPr>
          <a:lstStyle/>
          <a:p>
            <a:r>
              <a:rPr lang="tr-TR" dirty="0" smtClean="0"/>
              <a:t>Özgün değer</a:t>
            </a:r>
          </a:p>
          <a:p>
            <a:r>
              <a:rPr lang="tr-TR" dirty="0" smtClean="0"/>
              <a:t>Yöntem</a:t>
            </a:r>
          </a:p>
          <a:p>
            <a:r>
              <a:rPr lang="tr-TR" dirty="0" smtClean="0">
                <a:solidFill>
                  <a:srgbClr val="FF0000"/>
                </a:solidFill>
              </a:rPr>
              <a:t>Proje Yönetimi, Ekip ve Araştırma Olanakları</a:t>
            </a:r>
          </a:p>
          <a:p>
            <a:pPr marL="0" indent="0">
              <a:buNone/>
            </a:pPr>
            <a:r>
              <a:rPr lang="tr-TR" dirty="0" smtClean="0">
                <a:solidFill>
                  <a:srgbClr val="FF0000"/>
                </a:solidFill>
              </a:rPr>
              <a:t>	- Ekip/Kuruluş</a:t>
            </a:r>
          </a:p>
          <a:p>
            <a:pPr marL="0" indent="0">
              <a:buNone/>
            </a:pPr>
            <a:r>
              <a:rPr lang="tr-TR" dirty="0">
                <a:solidFill>
                  <a:srgbClr val="FF0000"/>
                </a:solidFill>
              </a:rPr>
              <a:t>	</a:t>
            </a:r>
            <a:r>
              <a:rPr lang="tr-TR" dirty="0" smtClean="0">
                <a:solidFill>
                  <a:srgbClr val="FF0000"/>
                </a:solidFill>
              </a:rPr>
              <a:t>-Altyapı/Ekipman/Ortam</a:t>
            </a:r>
          </a:p>
          <a:p>
            <a:pPr marL="0" indent="0">
              <a:buNone/>
            </a:pPr>
            <a:r>
              <a:rPr lang="tr-TR" dirty="0">
                <a:solidFill>
                  <a:srgbClr val="FF0000"/>
                </a:solidFill>
              </a:rPr>
              <a:t>	</a:t>
            </a:r>
            <a:r>
              <a:rPr lang="tr-TR" dirty="0" smtClean="0">
                <a:solidFill>
                  <a:srgbClr val="FF0000"/>
                </a:solidFill>
              </a:rPr>
              <a:t>-Yönetim</a:t>
            </a:r>
          </a:p>
          <a:p>
            <a:pPr marL="0" indent="0">
              <a:buNone/>
            </a:pPr>
            <a:r>
              <a:rPr lang="tr-TR" dirty="0" smtClean="0">
                <a:solidFill>
                  <a:srgbClr val="FF0000"/>
                </a:solidFill>
              </a:rPr>
              <a:t>        </a:t>
            </a:r>
          </a:p>
          <a:p>
            <a:r>
              <a:rPr lang="tr-TR" dirty="0" smtClean="0"/>
              <a:t>Yaygın Etki</a:t>
            </a:r>
            <a:endParaRPr lang="tr-TR" dirty="0"/>
          </a:p>
        </p:txBody>
      </p:sp>
      <p:sp>
        <p:nvSpPr>
          <p:cNvPr id="4" name="Sağ Ok 3"/>
          <p:cNvSpPr/>
          <p:nvPr/>
        </p:nvSpPr>
        <p:spPr>
          <a:xfrm>
            <a:off x="5900928" y="3767328"/>
            <a:ext cx="978408" cy="545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Metin kutusu 6"/>
          <p:cNvSpPr txBox="1"/>
          <p:nvPr/>
        </p:nvSpPr>
        <p:spPr>
          <a:xfrm>
            <a:off x="8034528" y="3767328"/>
            <a:ext cx="2779776" cy="461665"/>
          </a:xfrm>
          <a:prstGeom prst="rect">
            <a:avLst/>
          </a:prstGeom>
          <a:noFill/>
        </p:spPr>
        <p:txBody>
          <a:bodyPr wrap="square" rtlCol="0">
            <a:spAutoFit/>
          </a:bodyPr>
          <a:lstStyle/>
          <a:p>
            <a:r>
              <a:rPr lang="tr-TR" sz="2400" dirty="0" smtClean="0">
                <a:solidFill>
                  <a:srgbClr val="FF0000"/>
                </a:solidFill>
              </a:rPr>
              <a:t>YAPILABİLİRLİK</a:t>
            </a:r>
            <a:endParaRPr lang="tr-TR" sz="2400" dirty="0">
              <a:solidFill>
                <a:srgbClr val="FF0000"/>
              </a:solidFill>
            </a:endParaRPr>
          </a:p>
        </p:txBody>
      </p:sp>
    </p:spTree>
    <p:extLst>
      <p:ext uri="{BB962C8B-B14F-4D97-AF65-F5344CB8AC3E}">
        <p14:creationId xmlns:p14="http://schemas.microsoft.com/office/powerpoint/2010/main" val="306898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400" dirty="0" smtClean="0"/>
              <a:t>PROJE </a:t>
            </a:r>
            <a:r>
              <a:rPr lang="tr-TR" sz="4400" dirty="0"/>
              <a:t>YÖNETİMİ, EKİP VE ARAŞTIRMA OLANAKLARI </a:t>
            </a:r>
          </a:p>
        </p:txBody>
      </p:sp>
      <p:sp>
        <p:nvSpPr>
          <p:cNvPr id="3" name="İçerik Yer Tutucusu 2"/>
          <p:cNvSpPr>
            <a:spLocks noGrp="1"/>
          </p:cNvSpPr>
          <p:nvPr>
            <p:ph idx="1"/>
          </p:nvPr>
        </p:nvSpPr>
        <p:spPr/>
        <p:txBody>
          <a:bodyPr/>
          <a:lstStyle/>
          <a:p>
            <a:r>
              <a:rPr lang="tr-TR" dirty="0" smtClean="0"/>
              <a:t>YÖNETİM DÜZENİ(İŞ- ZAMAN ÇİZELGESİ)</a:t>
            </a:r>
          </a:p>
          <a:p>
            <a:r>
              <a:rPr lang="tr-TR" dirty="0" smtClean="0"/>
              <a:t>BAŞARI ÖLÇÜTLERİ</a:t>
            </a:r>
          </a:p>
          <a:p>
            <a:r>
              <a:rPr lang="tr-TR" dirty="0" smtClean="0"/>
              <a:t>RİSK YÖNETİMİ</a:t>
            </a:r>
          </a:p>
          <a:p>
            <a:r>
              <a:rPr lang="tr-TR" dirty="0" smtClean="0"/>
              <a:t>PROJE EKİBİ</a:t>
            </a:r>
          </a:p>
          <a:p>
            <a:r>
              <a:rPr lang="tr-TR" dirty="0" smtClean="0"/>
              <a:t>ARAŞTIRMA OLANAKLARI</a:t>
            </a:r>
          </a:p>
          <a:p>
            <a:endParaRPr lang="tr-TR" dirty="0"/>
          </a:p>
        </p:txBody>
      </p:sp>
    </p:spTree>
    <p:extLst>
      <p:ext uri="{BB962C8B-B14F-4D97-AF65-F5344CB8AC3E}">
        <p14:creationId xmlns:p14="http://schemas.microsoft.com/office/powerpoint/2010/main" val="4098390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4400" dirty="0"/>
              <a:t>PROJE YÖNETİMİ, EKİP VE ARAŞTIRMA OLANAKLARI</a:t>
            </a:r>
          </a:p>
        </p:txBody>
      </p:sp>
      <p:sp>
        <p:nvSpPr>
          <p:cNvPr id="3" name="İçerik Yer Tutucusu 2"/>
          <p:cNvSpPr>
            <a:spLocks noGrp="1"/>
          </p:cNvSpPr>
          <p:nvPr>
            <p:ph idx="1"/>
          </p:nvPr>
        </p:nvSpPr>
        <p:spPr/>
        <p:txBody>
          <a:bodyPr>
            <a:normAutofit/>
          </a:bodyPr>
          <a:lstStyle/>
          <a:p>
            <a:r>
              <a:rPr lang="tr-TR" dirty="0" smtClean="0"/>
              <a:t>Ekip: Ekibin/yürütücü kuruluşun bilimsel ve mesleki yeterliliği, birikimi, proje gerçekleştirme  imkan ve tecrübeleri</a:t>
            </a:r>
          </a:p>
          <a:p>
            <a:r>
              <a:rPr lang="tr-TR" dirty="0" smtClean="0"/>
              <a:t>Altyapı/Ekipman/Ortam: Altyapı, ekipman, ortamın mevcut veya temin edilebilir olması</a:t>
            </a:r>
          </a:p>
          <a:p>
            <a:r>
              <a:rPr lang="tr-TR" dirty="0" smtClean="0"/>
              <a:t>Yönetimi: Projenin yönetimi, mevzuata uygunluğu, kaynak planlamasının iyi yapılmış olması, olumsuz durumlara karşı tedbirlerin bulunması</a:t>
            </a:r>
            <a:endParaRPr lang="tr-TR" dirty="0"/>
          </a:p>
        </p:txBody>
      </p:sp>
    </p:spTree>
    <p:extLst>
      <p:ext uri="{BB962C8B-B14F-4D97-AF65-F5344CB8AC3E}">
        <p14:creationId xmlns:p14="http://schemas.microsoft.com/office/powerpoint/2010/main" val="12203183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Başlık 1"/>
          <p:cNvSpPr>
            <a:spLocks noGrp="1"/>
          </p:cNvSpPr>
          <p:nvPr>
            <p:ph type="title"/>
          </p:nvPr>
        </p:nvSpPr>
        <p:spPr>
          <a:xfrm>
            <a:off x="2845770" y="996562"/>
            <a:ext cx="6840537" cy="647700"/>
          </a:xfrm>
        </p:spPr>
        <p:txBody>
          <a:bodyPr/>
          <a:lstStyle/>
          <a:p>
            <a:pPr algn="ctr"/>
            <a:r>
              <a:rPr lang="tr-TR" altLang="tr-TR" sz="3600" b="1" dirty="0">
                <a:solidFill>
                  <a:schemeClr val="tx1"/>
                </a:solidFill>
              </a:rPr>
              <a:t>Yöntem </a:t>
            </a:r>
            <a:r>
              <a:rPr lang="tr-TR" altLang="tr-TR" sz="3600" b="1" dirty="0" err="1" smtClean="0">
                <a:solidFill>
                  <a:schemeClr val="tx1"/>
                </a:solidFill>
              </a:rPr>
              <a:t>NedİR</a:t>
            </a:r>
            <a:r>
              <a:rPr lang="tr-TR" altLang="tr-TR" sz="3600" b="1" dirty="0" smtClean="0">
                <a:solidFill>
                  <a:schemeClr val="bg1"/>
                </a:solidFill>
              </a:rPr>
              <a:t>?</a:t>
            </a:r>
            <a:endParaRPr lang="tr-TR" altLang="tr-TR" sz="3600" b="1" dirty="0">
              <a:solidFill>
                <a:schemeClr val="bg1"/>
              </a:solidFill>
            </a:endParaRPr>
          </a:p>
        </p:txBody>
      </p:sp>
      <p:sp>
        <p:nvSpPr>
          <p:cNvPr id="7171" name="İçerik Yer Tutucusu 2"/>
          <p:cNvSpPr>
            <a:spLocks noGrp="1"/>
          </p:cNvSpPr>
          <p:nvPr>
            <p:ph idx="1"/>
          </p:nvPr>
        </p:nvSpPr>
        <p:spPr>
          <a:xfrm>
            <a:off x="1787526" y="2029522"/>
            <a:ext cx="8412163" cy="3657601"/>
          </a:xfrm>
        </p:spPr>
        <p:txBody>
          <a:bodyPr>
            <a:normAutofit lnSpcReduction="10000"/>
          </a:bodyPr>
          <a:lstStyle/>
          <a:p>
            <a:pPr marL="0" indent="0" algn="just">
              <a:buNone/>
              <a:defRPr/>
            </a:pPr>
            <a:endParaRPr lang="tr-TR" altLang="tr-TR" sz="2400" b="1" dirty="0" smtClean="0">
              <a:solidFill>
                <a:schemeClr val="bg2"/>
              </a:solidFill>
              <a:latin typeface="Arial" panose="020B0604020202020204" pitchFamily="34" charset="0"/>
              <a:cs typeface="Arial" panose="020B0604020202020204" pitchFamily="34" charset="0"/>
            </a:endParaRPr>
          </a:p>
          <a:p>
            <a:pPr algn="just">
              <a:buFont typeface="Wingdings" panose="05000000000000000000" pitchFamily="2" charset="2"/>
              <a:buChar char="Ø"/>
              <a:defRPr/>
            </a:pPr>
            <a:r>
              <a:rPr lang="tr-TR" altLang="tr-TR" sz="2400" dirty="0" smtClean="0">
                <a:solidFill>
                  <a:schemeClr val="tx1"/>
                </a:solidFill>
                <a:latin typeface="Arial" panose="020B0604020202020204" pitchFamily="34" charset="0"/>
                <a:cs typeface="Arial" panose="020B0604020202020204" pitchFamily="34" charset="0"/>
              </a:rPr>
              <a:t>Proje </a:t>
            </a:r>
            <a:r>
              <a:rPr lang="tr-TR" altLang="tr-TR" sz="2400" dirty="0">
                <a:solidFill>
                  <a:schemeClr val="tx1"/>
                </a:solidFill>
                <a:latin typeface="Arial" panose="020B0604020202020204" pitchFamily="34" charset="0"/>
                <a:cs typeface="Arial" panose="020B0604020202020204" pitchFamily="34" charset="0"/>
              </a:rPr>
              <a:t>hazırlama tekniği açısında bakıldığında </a:t>
            </a:r>
            <a:r>
              <a:rPr lang="tr-TR" altLang="tr-TR" sz="2400" dirty="0" smtClean="0">
                <a:solidFill>
                  <a:schemeClr val="tx1"/>
                </a:solidFill>
                <a:latin typeface="Arial" panose="020B0604020202020204" pitchFamily="34" charset="0"/>
                <a:cs typeface="Arial" panose="020B0604020202020204" pitchFamily="34" charset="0"/>
              </a:rPr>
              <a:t>yöntem </a:t>
            </a:r>
            <a:r>
              <a:rPr lang="tr-TR" altLang="tr-TR" sz="2400" dirty="0">
                <a:solidFill>
                  <a:schemeClr val="tx1"/>
                </a:solidFill>
                <a:latin typeface="Arial" panose="020B0604020202020204" pitchFamily="34" charset="0"/>
                <a:cs typeface="Arial" panose="020B0604020202020204" pitchFamily="34" charset="0"/>
              </a:rPr>
              <a:t>kısaca “Özgün değer çerçevesinde belirlediğiniz amaç ve hedeflere ulaşmak için kullanacağınız ölçme ve değerlendirme araç ve metotlarını içeren proje bölümü” olarak tarif edilebilir. </a:t>
            </a:r>
            <a:endParaRPr lang="tr-TR" altLang="tr-TR" sz="2400" dirty="0" smtClean="0">
              <a:solidFill>
                <a:schemeClr val="tx1"/>
              </a:solidFill>
              <a:latin typeface="Arial" panose="020B0604020202020204" pitchFamily="34" charset="0"/>
              <a:cs typeface="Arial" panose="020B0604020202020204" pitchFamily="34" charset="0"/>
            </a:endParaRPr>
          </a:p>
          <a:p>
            <a:pPr algn="just">
              <a:buFont typeface="Wingdings" panose="05000000000000000000" pitchFamily="2" charset="2"/>
              <a:buChar char="Ø"/>
              <a:defRPr/>
            </a:pPr>
            <a:r>
              <a:rPr lang="tr-TR" altLang="tr-TR" sz="2400" dirty="0">
                <a:solidFill>
                  <a:schemeClr val="tx1"/>
                </a:solidFill>
                <a:latin typeface="Arial" panose="020B0604020202020204" pitchFamily="34" charset="0"/>
                <a:cs typeface="Arial" panose="020B0604020202020204" pitchFamily="34" charset="0"/>
              </a:rPr>
              <a:t>Yöntem proje </a:t>
            </a:r>
            <a:r>
              <a:rPr lang="tr-TR" altLang="tr-TR" sz="2400" dirty="0" smtClean="0">
                <a:solidFill>
                  <a:schemeClr val="tx1"/>
                </a:solidFill>
                <a:latin typeface="Arial" panose="020B0604020202020204" pitchFamily="34" charset="0"/>
                <a:cs typeface="Arial" panose="020B0604020202020204" pitchFamily="34" charset="0"/>
              </a:rPr>
              <a:t>fikrinin </a:t>
            </a:r>
            <a:r>
              <a:rPr lang="tr-TR" altLang="tr-TR" sz="2400" dirty="0">
                <a:solidFill>
                  <a:schemeClr val="tx1"/>
                </a:solidFill>
                <a:latin typeface="Arial" panose="020B0604020202020204" pitchFamily="34" charset="0"/>
                <a:cs typeface="Arial" panose="020B0604020202020204" pitchFamily="34" charset="0"/>
              </a:rPr>
              <a:t>binasıdır, daha sonra yapılacak uygulamalara temel olmak üzere bir sorunun zihinsel olarak şekillendirilmesi ve tartışılmasıdır. </a:t>
            </a:r>
          </a:p>
          <a:p>
            <a:pPr marL="0" indent="0" algn="just">
              <a:buNone/>
              <a:defRPr/>
            </a:pPr>
            <a:r>
              <a:rPr lang="tr-TR" sz="2400" b="1" dirty="0" smtClean="0">
                <a:solidFill>
                  <a:schemeClr val="bg1">
                    <a:lumMod val="90000"/>
                    <a:lumOff val="10000"/>
                  </a:schemeClr>
                </a:solidFill>
                <a:latin typeface="Arial" panose="020B0604020202020204" pitchFamily="34" charset="0"/>
                <a:cs typeface="Arial" panose="020B0604020202020204" pitchFamily="34" charset="0"/>
              </a:rPr>
              <a:t>eken </a:t>
            </a:r>
            <a:r>
              <a:rPr lang="tr-TR" sz="2400" b="1" dirty="0">
                <a:solidFill>
                  <a:schemeClr val="bg1">
                    <a:lumMod val="90000"/>
                    <a:lumOff val="10000"/>
                  </a:schemeClr>
                </a:solidFill>
                <a:latin typeface="Arial" panose="020B0604020202020204" pitchFamily="34" charset="0"/>
                <a:cs typeface="Arial" panose="020B0604020202020204" pitchFamily="34" charset="0"/>
              </a:rPr>
              <a:t>plandır.</a:t>
            </a:r>
            <a:endParaRPr lang="tr-TR" altLang="tr-TR" sz="2400" b="1" dirty="0">
              <a:solidFill>
                <a:schemeClr val="bg1">
                  <a:lumMod val="90000"/>
                  <a:lumOff val="10000"/>
                </a:schemeClr>
              </a:solidFill>
              <a:latin typeface="Arial" panose="020B0604020202020204" pitchFamily="34" charset="0"/>
              <a:cs typeface="Arial" panose="020B0604020202020204" pitchFamily="34" charset="0"/>
            </a:endParaRPr>
          </a:p>
        </p:txBody>
      </p:sp>
      <p:pic>
        <p:nvPicPr>
          <p:cNvPr id="71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075" y="5108576"/>
            <a:ext cx="1428750" cy="1628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819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4400" dirty="0"/>
              <a:t>PROJE YÖNETİMİ, EKİP VE ARAŞTIRMA OLANAKLARI</a:t>
            </a:r>
            <a:endParaRPr lang="tr-TR" dirty="0"/>
          </a:p>
        </p:txBody>
      </p:sp>
      <p:sp>
        <p:nvSpPr>
          <p:cNvPr id="3" name="İçerik Yer Tutucusu 2"/>
          <p:cNvSpPr>
            <a:spLocks noGrp="1"/>
          </p:cNvSpPr>
          <p:nvPr>
            <p:ph idx="1"/>
          </p:nvPr>
        </p:nvSpPr>
        <p:spPr>
          <a:xfrm>
            <a:off x="1069848" y="1679973"/>
            <a:ext cx="10058400" cy="4815419"/>
          </a:xfrm>
        </p:spPr>
        <p:txBody>
          <a:bodyPr>
            <a:normAutofit lnSpcReduction="10000"/>
          </a:bodyPr>
          <a:lstStyle/>
          <a:p>
            <a:r>
              <a:rPr lang="tr-TR" dirty="0" smtClean="0"/>
              <a:t>Ekibin bilimsel </a:t>
            </a:r>
            <a:r>
              <a:rPr lang="tr-TR" dirty="0"/>
              <a:t>ve mesleki yeterliliği, birikimi, proje tecrübeleri neler?</a:t>
            </a:r>
          </a:p>
          <a:p>
            <a:r>
              <a:rPr lang="tr-TR" dirty="0" smtClean="0"/>
              <a:t>Ekibin </a:t>
            </a:r>
            <a:r>
              <a:rPr lang="tr-TR" dirty="0"/>
              <a:t>mevcut birikimi, bu projeyi gerçekleştirebileceğine ilişkin ne ölçüde kanıtlar/veriler ortaya koymaktadır?</a:t>
            </a:r>
          </a:p>
          <a:p>
            <a:r>
              <a:rPr lang="tr-TR" dirty="0" smtClean="0"/>
              <a:t>Proje </a:t>
            </a:r>
            <a:r>
              <a:rPr lang="tr-TR" dirty="0"/>
              <a:t>ekibinin koordinasyonu ne kadar gerçekçi ve uygulanabilir olarak planlanmıştır? (İş-zaman çizelgesi)</a:t>
            </a:r>
          </a:p>
          <a:p>
            <a:r>
              <a:rPr lang="tr-TR" dirty="0" smtClean="0"/>
              <a:t>İş </a:t>
            </a:r>
            <a:r>
              <a:rPr lang="tr-TR" dirty="0"/>
              <a:t>ve görev dağılımı kişilerin yetkinliklerine uygun olarak yapılmış mı?</a:t>
            </a:r>
          </a:p>
          <a:p>
            <a:r>
              <a:rPr lang="tr-TR" dirty="0" smtClean="0"/>
              <a:t>Proje </a:t>
            </a:r>
            <a:r>
              <a:rPr lang="tr-TR" dirty="0"/>
              <a:t>ekibi nitelik ve nicelik yönünden bu iş paketlerini gerçekleştirebilecek niteliklere sahip mi</a:t>
            </a:r>
            <a:r>
              <a:rPr lang="tr-TR" dirty="0" smtClean="0"/>
              <a:t>?</a:t>
            </a:r>
          </a:p>
          <a:p>
            <a:r>
              <a:rPr lang="tr-TR" dirty="0" smtClean="0"/>
              <a:t>Yaşanacak olası aksilikler karşısında gerçekçi bir B planı var mı?</a:t>
            </a:r>
          </a:p>
          <a:p>
            <a:r>
              <a:rPr lang="tr-TR" dirty="0" smtClean="0"/>
              <a:t>(Varsa) yurtdışı araştırmacı, ülkemizdeki araştırmanın yetkinliğinin yetersiz kaldığı konularda proje ekibine gereken desteği verebilecek niteliklere sahip mi? Çalışma takvimi proje takvimiyle uyumlu mu?</a:t>
            </a:r>
          </a:p>
          <a:p>
            <a:r>
              <a:rPr lang="tr-TR" dirty="0" smtClean="0"/>
              <a:t>Projenin yürütüleceği kuruluş, projenin yürütülmesi için gereken altyapı ve ekipmana ne ölçüde sahip?</a:t>
            </a:r>
          </a:p>
          <a:p>
            <a:endParaRPr lang="tr-TR" dirty="0" smtClean="0"/>
          </a:p>
          <a:p>
            <a:endParaRPr lang="tr-TR" dirty="0"/>
          </a:p>
          <a:p>
            <a:endParaRPr lang="tr-TR" dirty="0"/>
          </a:p>
        </p:txBody>
      </p:sp>
    </p:spTree>
    <p:extLst>
      <p:ext uri="{BB962C8B-B14F-4D97-AF65-F5344CB8AC3E}">
        <p14:creationId xmlns:p14="http://schemas.microsoft.com/office/powerpoint/2010/main" val="5809513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9848" y="484632"/>
            <a:ext cx="10058400" cy="1020783"/>
          </a:xfrm>
        </p:spPr>
        <p:txBody>
          <a:bodyPr/>
          <a:lstStyle/>
          <a:p>
            <a:pPr algn="ctr"/>
            <a:r>
              <a:rPr lang="tr-TR" dirty="0" smtClean="0"/>
              <a:t>EKİP</a:t>
            </a:r>
            <a:endParaRPr lang="tr-TR" dirty="0"/>
          </a:p>
        </p:txBody>
      </p:sp>
      <p:sp>
        <p:nvSpPr>
          <p:cNvPr id="3" name="İçerik Yer Tutucusu 2"/>
          <p:cNvSpPr>
            <a:spLocks noGrp="1"/>
          </p:cNvSpPr>
          <p:nvPr>
            <p:ph idx="1"/>
          </p:nvPr>
        </p:nvSpPr>
        <p:spPr>
          <a:xfrm>
            <a:off x="1069848" y="1723697"/>
            <a:ext cx="10058400" cy="4448503"/>
          </a:xfrm>
        </p:spPr>
        <p:txBody>
          <a:bodyPr/>
          <a:lstStyle/>
          <a:p>
            <a:pPr marL="0" indent="0">
              <a:buNone/>
            </a:pPr>
            <a:r>
              <a:rPr lang="tr-TR" dirty="0"/>
              <a:t>Proje ekibinde yer alacak yürütücü, araştırmacı veya danışmanların</a:t>
            </a:r>
            <a:r>
              <a:rPr lang="tr-TR" dirty="0" smtClean="0"/>
              <a:t>;</a:t>
            </a:r>
          </a:p>
          <a:p>
            <a:r>
              <a:rPr lang="tr-TR" dirty="0"/>
              <a:t>Üniversite personeli olmaları durumunda, doktora/sanatta yeterlik/tıpta uzmanlık derecesine sahip olmaları gerekmektedir. </a:t>
            </a:r>
            <a:endParaRPr lang="tr-TR" dirty="0" smtClean="0"/>
          </a:p>
          <a:p>
            <a:r>
              <a:rPr lang="tr-TR" dirty="0"/>
              <a:t>Kamu kuruluşları veya özel kuruluşlarda çalışmaları durumunda, en az dört yıllık üniversite lisans eğitimi almış olmaları yeterlidir</a:t>
            </a:r>
            <a:r>
              <a:rPr lang="tr-TR" dirty="0" smtClean="0"/>
              <a:t>.</a:t>
            </a:r>
          </a:p>
          <a:p>
            <a:r>
              <a:rPr lang="tr-TR" dirty="0"/>
              <a:t>Proje yürütücüsü, projeyi öneren kuruluşun kadrolu personeli olmak zorundadır</a:t>
            </a:r>
            <a:r>
              <a:rPr lang="tr-TR" dirty="0" smtClean="0"/>
              <a:t>.</a:t>
            </a:r>
          </a:p>
          <a:p>
            <a:r>
              <a:rPr lang="tr-TR" dirty="0"/>
              <a:t>Projedeki katkı oranı %10’un altında olan kişiler araştırmacı olarak görev alamazlar</a:t>
            </a:r>
            <a:r>
              <a:rPr lang="tr-TR" dirty="0" smtClean="0"/>
              <a:t>.</a:t>
            </a:r>
          </a:p>
          <a:p>
            <a:r>
              <a:rPr lang="tr-TR" dirty="0"/>
              <a:t>Bir projede </a:t>
            </a:r>
            <a:r>
              <a:rPr lang="tr-TR" dirty="0" smtClean="0"/>
              <a:t>danışman </a:t>
            </a:r>
            <a:r>
              <a:rPr lang="tr-TR" dirty="0"/>
              <a:t>yer alabilmesi için projenin özel uzmanlık gerektiren konu ya da konularının olması ve bu hususun proje önerisinde gerekçeli olarak belirtilmesi gerekir. </a:t>
            </a:r>
          </a:p>
        </p:txBody>
      </p:sp>
    </p:spTree>
    <p:extLst>
      <p:ext uri="{BB962C8B-B14F-4D97-AF65-F5344CB8AC3E}">
        <p14:creationId xmlns:p14="http://schemas.microsoft.com/office/powerpoint/2010/main" val="241422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EKİP</a:t>
            </a:r>
            <a:endParaRPr lang="tr-TR" dirty="0"/>
          </a:p>
        </p:txBody>
      </p:sp>
      <p:sp>
        <p:nvSpPr>
          <p:cNvPr id="3" name="İçerik Yer Tutucusu 2"/>
          <p:cNvSpPr>
            <a:spLocks noGrp="1"/>
          </p:cNvSpPr>
          <p:nvPr>
            <p:ph idx="1"/>
          </p:nvPr>
        </p:nvSpPr>
        <p:spPr>
          <a:xfrm>
            <a:off x="1069848" y="1671145"/>
            <a:ext cx="10058400" cy="4501055"/>
          </a:xfrm>
        </p:spPr>
        <p:txBody>
          <a:bodyPr>
            <a:normAutofit/>
          </a:bodyPr>
          <a:lstStyle/>
          <a:p>
            <a:pPr marL="0" indent="0">
              <a:buNone/>
            </a:pPr>
            <a:r>
              <a:rPr lang="tr-TR" u="sng" dirty="0" smtClean="0"/>
              <a:t>Yurtdışı Araştırmacı</a:t>
            </a:r>
          </a:p>
          <a:p>
            <a:pPr marL="0" indent="0" algn="just">
              <a:buNone/>
            </a:pPr>
            <a:r>
              <a:rPr lang="tr-TR" dirty="0"/>
              <a:t>Projede görev alacak yurtdışı araştırmacının, ülkemizdeki araştırmacıların yetkinliğinin sınırlı kaldığı projenin bir bölümünü proje ekibiyle ülkemiz kurumlarında yürütecek ve yönlendirecek nitelikte olması gerekmektedir</a:t>
            </a:r>
            <a:r>
              <a:rPr lang="tr-TR" dirty="0" smtClean="0"/>
              <a:t>.</a:t>
            </a:r>
            <a:endParaRPr lang="tr-TR" dirty="0"/>
          </a:p>
          <a:p>
            <a:pPr marL="0" indent="0" algn="just">
              <a:buNone/>
            </a:pPr>
            <a:r>
              <a:rPr lang="tr-TR" u="sng" dirty="0" err="1" smtClean="0"/>
              <a:t>Bursiyer</a:t>
            </a:r>
            <a:endParaRPr lang="tr-TR" u="sng" dirty="0" smtClean="0"/>
          </a:p>
          <a:p>
            <a:pPr marL="0" indent="0" algn="just">
              <a:buNone/>
            </a:pPr>
            <a:r>
              <a:rPr lang="tr-TR" dirty="0" smtClean="0"/>
              <a:t>(Türkiye’deki </a:t>
            </a:r>
            <a:r>
              <a:rPr lang="tr-TR" dirty="0"/>
              <a:t>yüksek öğretim </a:t>
            </a:r>
            <a:r>
              <a:rPr lang="tr-TR" dirty="0" smtClean="0"/>
              <a:t>kurumlarında)</a:t>
            </a:r>
          </a:p>
          <a:p>
            <a:pPr algn="just"/>
            <a:r>
              <a:rPr lang="tr-TR" dirty="0" smtClean="0"/>
              <a:t>lisans </a:t>
            </a:r>
          </a:p>
          <a:p>
            <a:pPr algn="just"/>
            <a:r>
              <a:rPr lang="tr-TR" dirty="0" smtClean="0"/>
              <a:t>lisansüstü </a:t>
            </a:r>
            <a:r>
              <a:rPr lang="tr-TR" dirty="0"/>
              <a:t>(Yüksek Lisans ve Doktora) </a:t>
            </a:r>
            <a:endParaRPr lang="tr-TR" dirty="0" smtClean="0"/>
          </a:p>
          <a:p>
            <a:pPr algn="just"/>
            <a:r>
              <a:rPr lang="tr-TR" dirty="0" smtClean="0"/>
              <a:t>öğrenci </a:t>
            </a:r>
            <a:r>
              <a:rPr lang="tr-TR" dirty="0"/>
              <a:t>statüsündeki "Araştırma Görevlileri" </a:t>
            </a:r>
          </a:p>
          <a:p>
            <a:pPr algn="just"/>
            <a:r>
              <a:rPr lang="tr-TR" dirty="0" smtClean="0"/>
              <a:t>doktora </a:t>
            </a:r>
            <a:r>
              <a:rPr lang="tr-TR" dirty="0"/>
              <a:t>sonrası araştırmacılar</a:t>
            </a:r>
          </a:p>
        </p:txBody>
      </p:sp>
    </p:spTree>
    <p:extLst>
      <p:ext uri="{BB962C8B-B14F-4D97-AF65-F5344CB8AC3E}">
        <p14:creationId xmlns:p14="http://schemas.microsoft.com/office/powerpoint/2010/main" val="2516838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9848" y="484632"/>
            <a:ext cx="10058400" cy="776609"/>
          </a:xfrm>
        </p:spPr>
        <p:txBody>
          <a:bodyPr>
            <a:normAutofit/>
          </a:bodyPr>
          <a:lstStyle/>
          <a:p>
            <a:pPr algn="ctr"/>
            <a:r>
              <a:rPr lang="tr-TR" sz="4400" dirty="0" smtClean="0"/>
              <a:t>İŞ-ZAMAN ÇİZELGESİ</a:t>
            </a:r>
            <a:endParaRPr lang="tr-TR" sz="4400" dirty="0"/>
          </a:p>
        </p:txBody>
      </p:sp>
      <p:pic>
        <p:nvPicPr>
          <p:cNvPr id="4" name="İçerik Yer Tutucusu 3"/>
          <p:cNvPicPr>
            <a:picLocks noGrp="1" noChangeAspect="1"/>
          </p:cNvPicPr>
          <p:nvPr>
            <p:ph idx="1"/>
          </p:nvPr>
        </p:nvPicPr>
        <p:blipFill>
          <a:blip r:embed="rId2"/>
          <a:stretch>
            <a:fillRect/>
          </a:stretch>
        </p:blipFill>
        <p:spPr>
          <a:xfrm>
            <a:off x="662151" y="1177159"/>
            <a:ext cx="9722069" cy="5948855"/>
          </a:xfrm>
          <a:prstGeom prst="rect">
            <a:avLst/>
          </a:prstGeom>
        </p:spPr>
      </p:pic>
    </p:spTree>
    <p:extLst>
      <p:ext uri="{BB962C8B-B14F-4D97-AF65-F5344CB8AC3E}">
        <p14:creationId xmlns:p14="http://schemas.microsoft.com/office/powerpoint/2010/main" val="7718982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İŞ-ZAMAN ÇİZELGESİ</a:t>
            </a:r>
            <a:endParaRPr lang="tr-TR" dirty="0"/>
          </a:p>
        </p:txBody>
      </p:sp>
      <p:pic>
        <p:nvPicPr>
          <p:cNvPr id="4" name="İçerik Yer Tutucusu 3"/>
          <p:cNvPicPr>
            <a:picLocks noGrp="1" noChangeAspect="1"/>
          </p:cNvPicPr>
          <p:nvPr>
            <p:ph idx="1"/>
          </p:nvPr>
        </p:nvPicPr>
        <p:blipFill>
          <a:blip r:embed="rId2"/>
          <a:stretch>
            <a:fillRect/>
          </a:stretch>
        </p:blipFill>
        <p:spPr>
          <a:xfrm>
            <a:off x="1277126" y="1774058"/>
            <a:ext cx="7016509" cy="4051300"/>
          </a:xfrm>
          <a:prstGeom prst="rect">
            <a:avLst/>
          </a:prstGeom>
        </p:spPr>
      </p:pic>
    </p:spTree>
    <p:extLst>
      <p:ext uri="{BB962C8B-B14F-4D97-AF65-F5344CB8AC3E}">
        <p14:creationId xmlns:p14="http://schemas.microsoft.com/office/powerpoint/2010/main" val="2949502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9848" y="484632"/>
            <a:ext cx="10058400" cy="881713"/>
          </a:xfrm>
        </p:spPr>
        <p:txBody>
          <a:bodyPr/>
          <a:lstStyle/>
          <a:p>
            <a:pPr algn="ctr"/>
            <a:r>
              <a:rPr lang="tr-TR" dirty="0" smtClean="0"/>
              <a:t>BAŞARI ÖLÇÜTLERİ TABLOSU</a:t>
            </a:r>
            <a:endParaRPr lang="tr-TR" dirty="0"/>
          </a:p>
        </p:txBody>
      </p:sp>
      <p:pic>
        <p:nvPicPr>
          <p:cNvPr id="4" name="İçerik Yer Tutucusu 3"/>
          <p:cNvPicPr>
            <a:picLocks noGrp="1" noChangeAspect="1"/>
          </p:cNvPicPr>
          <p:nvPr>
            <p:ph idx="1"/>
          </p:nvPr>
        </p:nvPicPr>
        <p:blipFill>
          <a:blip r:embed="rId2"/>
          <a:stretch>
            <a:fillRect/>
          </a:stretch>
        </p:blipFill>
        <p:spPr>
          <a:xfrm>
            <a:off x="1933903" y="1282262"/>
            <a:ext cx="7729804" cy="4889938"/>
          </a:xfrm>
          <a:prstGeom prst="rect">
            <a:avLst/>
          </a:prstGeom>
        </p:spPr>
      </p:pic>
    </p:spTree>
    <p:extLst>
      <p:ext uri="{BB962C8B-B14F-4D97-AF65-F5344CB8AC3E}">
        <p14:creationId xmlns:p14="http://schemas.microsoft.com/office/powerpoint/2010/main" val="40244994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BAŞARI ÖLÇÜTLERİ TABLOSU</a:t>
            </a:r>
            <a:endParaRPr lang="tr-TR" dirty="0"/>
          </a:p>
        </p:txBody>
      </p:sp>
      <p:pic>
        <p:nvPicPr>
          <p:cNvPr id="4" name="İçerik Yer Tutucusu 3"/>
          <p:cNvPicPr>
            <a:picLocks noGrp="1" noChangeAspect="1"/>
          </p:cNvPicPr>
          <p:nvPr>
            <p:ph idx="1"/>
          </p:nvPr>
        </p:nvPicPr>
        <p:blipFill>
          <a:blip r:embed="rId2"/>
          <a:stretch>
            <a:fillRect/>
          </a:stretch>
        </p:blipFill>
        <p:spPr>
          <a:xfrm>
            <a:off x="2780810" y="2442398"/>
            <a:ext cx="6636729" cy="3408303"/>
          </a:xfrm>
          <a:prstGeom prst="rect">
            <a:avLst/>
          </a:prstGeom>
        </p:spPr>
      </p:pic>
    </p:spTree>
    <p:extLst>
      <p:ext uri="{BB962C8B-B14F-4D97-AF65-F5344CB8AC3E}">
        <p14:creationId xmlns:p14="http://schemas.microsoft.com/office/powerpoint/2010/main" val="12582523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RİSK YÖNETİMİ TABLOSU</a:t>
            </a:r>
            <a:endParaRPr lang="tr-TR" dirty="0"/>
          </a:p>
        </p:txBody>
      </p:sp>
      <p:pic>
        <p:nvPicPr>
          <p:cNvPr id="4" name="İçerik Yer Tutucusu 3"/>
          <p:cNvPicPr>
            <a:picLocks noGrp="1" noChangeAspect="1"/>
          </p:cNvPicPr>
          <p:nvPr>
            <p:ph idx="1"/>
          </p:nvPr>
        </p:nvPicPr>
        <p:blipFill>
          <a:blip r:embed="rId2"/>
          <a:stretch>
            <a:fillRect/>
          </a:stretch>
        </p:blipFill>
        <p:spPr>
          <a:xfrm>
            <a:off x="2605566" y="2280863"/>
            <a:ext cx="6987218" cy="3628607"/>
          </a:xfrm>
          <a:prstGeom prst="rect">
            <a:avLst/>
          </a:prstGeom>
        </p:spPr>
      </p:pic>
    </p:spTree>
    <p:extLst>
      <p:ext uri="{BB962C8B-B14F-4D97-AF65-F5344CB8AC3E}">
        <p14:creationId xmlns:p14="http://schemas.microsoft.com/office/powerpoint/2010/main" val="1902513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dirty="0" smtClean="0"/>
              <a:t>ARAŞTIRMA OLANAKLARI</a:t>
            </a:r>
            <a:endParaRPr lang="tr-TR" dirty="0"/>
          </a:p>
        </p:txBody>
      </p:sp>
      <p:pic>
        <p:nvPicPr>
          <p:cNvPr id="4" name="İçerik Yer Tutucusu 3"/>
          <p:cNvPicPr>
            <a:picLocks noGrp="1" noChangeAspect="1"/>
          </p:cNvPicPr>
          <p:nvPr>
            <p:ph idx="1"/>
          </p:nvPr>
        </p:nvPicPr>
        <p:blipFill>
          <a:blip r:embed="rId2"/>
          <a:stretch>
            <a:fillRect/>
          </a:stretch>
        </p:blipFill>
        <p:spPr>
          <a:xfrm>
            <a:off x="2699874" y="3108826"/>
            <a:ext cx="6798601" cy="2075447"/>
          </a:xfrm>
          <a:prstGeom prst="rect">
            <a:avLst/>
          </a:prstGeom>
        </p:spPr>
      </p:pic>
    </p:spTree>
    <p:extLst>
      <p:ext uri="{BB962C8B-B14F-4D97-AF65-F5344CB8AC3E}">
        <p14:creationId xmlns:p14="http://schemas.microsoft.com/office/powerpoint/2010/main" val="23997502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3"/>
          <p:cNvSpPr>
            <a:spLocks noGrp="1"/>
          </p:cNvSpPr>
          <p:nvPr>
            <p:ph type="ctrTitle"/>
          </p:nvPr>
        </p:nvSpPr>
        <p:spPr/>
        <p:txBody>
          <a:bodyPr/>
          <a:lstStyle/>
          <a:p>
            <a:r>
              <a:rPr lang="tr-TR" dirty="0" smtClean="0"/>
              <a:t>TEŞEKKÜR EDERİM.</a:t>
            </a:r>
            <a:endParaRPr lang="en-US" dirty="0"/>
          </a:p>
        </p:txBody>
      </p:sp>
      <p:sp>
        <p:nvSpPr>
          <p:cNvPr id="5" name="Alt Başlık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0854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Başlık 1"/>
          <p:cNvSpPr>
            <a:spLocks noGrp="1"/>
          </p:cNvSpPr>
          <p:nvPr>
            <p:ph type="title"/>
          </p:nvPr>
        </p:nvSpPr>
        <p:spPr>
          <a:xfrm>
            <a:off x="1988926" y="412557"/>
            <a:ext cx="9144000" cy="1143000"/>
          </a:xfrm>
        </p:spPr>
        <p:txBody>
          <a:bodyPr/>
          <a:lstStyle/>
          <a:p>
            <a:pPr algn="ctr"/>
            <a:r>
              <a:rPr lang="tr-TR" altLang="tr-TR" sz="3600" b="1" dirty="0">
                <a:solidFill>
                  <a:schemeClr val="tx1"/>
                </a:solidFill>
              </a:rPr>
              <a:t>Yöntem kısmı </a:t>
            </a:r>
            <a:r>
              <a:rPr lang="tr-TR" altLang="tr-TR" sz="3600" b="1" dirty="0" smtClean="0">
                <a:solidFill>
                  <a:schemeClr val="tx1"/>
                </a:solidFill>
              </a:rPr>
              <a:t>neler İÇERMELİ?</a:t>
            </a:r>
            <a:endParaRPr lang="tr-TR" altLang="tr-TR" sz="3600" b="1" dirty="0">
              <a:solidFill>
                <a:schemeClr val="tx1"/>
              </a:solidFill>
            </a:endParaRPr>
          </a:p>
        </p:txBody>
      </p:sp>
      <p:sp>
        <p:nvSpPr>
          <p:cNvPr id="8195" name="İçerik Yer Tutucusu 2"/>
          <p:cNvSpPr>
            <a:spLocks noGrp="1"/>
          </p:cNvSpPr>
          <p:nvPr>
            <p:ph idx="1"/>
          </p:nvPr>
        </p:nvSpPr>
        <p:spPr>
          <a:xfrm>
            <a:off x="1455739" y="2297152"/>
            <a:ext cx="8640762" cy="849082"/>
          </a:xfrm>
        </p:spPr>
        <p:txBody>
          <a:bodyPr>
            <a:normAutofit fontScale="70000" lnSpcReduction="20000"/>
          </a:bodyPr>
          <a:lstStyle/>
          <a:p>
            <a:pPr marL="0" indent="0" algn="just">
              <a:buNone/>
            </a:pPr>
            <a:r>
              <a:rPr lang="tr-TR" altLang="tr-TR" sz="2800" b="1" dirty="0">
                <a:solidFill>
                  <a:schemeClr val="tx1"/>
                </a:solidFill>
              </a:rPr>
              <a:t>Projeyi sunduğunuz kurumun hedef ve bürokratik temayülleri gereği farklı istekleri olabileceğini dikkate almanız özellikle spesifik ihtiyaçların karşılanması açısından önemlidir. </a:t>
            </a:r>
          </a:p>
        </p:txBody>
      </p:sp>
      <p:pic>
        <p:nvPicPr>
          <p:cNvPr id="81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63" y="3644901"/>
            <a:ext cx="1465262" cy="1370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5335588"/>
            <a:ext cx="2114550" cy="134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6526" y="5216525"/>
            <a:ext cx="1368425" cy="1360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991" y="3458970"/>
            <a:ext cx="2049462" cy="1328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9601" y="3644901"/>
            <a:ext cx="340042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126" y="5300663"/>
            <a:ext cx="2354263"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4539" y="5111750"/>
            <a:ext cx="1577975" cy="157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8799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İçerik Yer Tutucusu 2"/>
          <p:cNvSpPr>
            <a:spLocks noGrp="1"/>
          </p:cNvSpPr>
          <p:nvPr>
            <p:ph idx="1"/>
          </p:nvPr>
        </p:nvSpPr>
        <p:spPr>
          <a:xfrm>
            <a:off x="1735835" y="1382752"/>
            <a:ext cx="8424862" cy="1065446"/>
          </a:xfrm>
        </p:spPr>
        <p:txBody>
          <a:bodyPr>
            <a:normAutofit fontScale="70000" lnSpcReduction="20000"/>
          </a:bodyPr>
          <a:lstStyle/>
          <a:p>
            <a:pPr algn="just">
              <a:buFont typeface="Wingdings" panose="05000000000000000000" pitchFamily="2" charset="2"/>
              <a:buChar char="Ø"/>
            </a:pPr>
            <a:r>
              <a:rPr lang="tr-TR" altLang="tr-TR" sz="2400" b="1" dirty="0">
                <a:solidFill>
                  <a:schemeClr val="tx1"/>
                </a:solidFill>
                <a:latin typeface="Arial" panose="020B0604020202020204" pitchFamily="34" charset="0"/>
                <a:cs typeface="Arial" panose="020B0604020202020204" pitchFamily="34" charset="0"/>
              </a:rPr>
              <a:t>Ancak ülkemizde birçok kurumun TÜBİTAK formatında proje taslağı sunması ve bazı kurumlarında TÜBİTAK üzerinden projelerini değerlendirmeye alması söz konusudur. Dolayısı ile TÜBİTAK proje formatı genel geçerliliği olan proje hazırlama taslağı olarak görülmektedir.</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284" y="2448198"/>
            <a:ext cx="6049963" cy="3378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6598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Resi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0125" y="838200"/>
            <a:ext cx="76517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0725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Başlık 1"/>
          <p:cNvSpPr>
            <a:spLocks noGrp="1"/>
          </p:cNvSpPr>
          <p:nvPr>
            <p:ph type="title"/>
          </p:nvPr>
        </p:nvSpPr>
        <p:spPr>
          <a:xfrm>
            <a:off x="1524000" y="701870"/>
            <a:ext cx="9144000" cy="936625"/>
          </a:xfrm>
        </p:spPr>
        <p:txBody>
          <a:bodyPr>
            <a:normAutofit fontScale="90000"/>
          </a:bodyPr>
          <a:lstStyle/>
          <a:p>
            <a:r>
              <a:rPr lang="tr-TR" altLang="tr-TR" sz="3600" b="1" dirty="0" err="1" smtClean="0">
                <a:solidFill>
                  <a:schemeClr val="tx1"/>
                </a:solidFill>
              </a:rPr>
              <a:t>Projeyİ</a:t>
            </a:r>
            <a:r>
              <a:rPr lang="tr-TR" altLang="tr-TR" sz="3600" b="1" dirty="0" smtClean="0">
                <a:solidFill>
                  <a:schemeClr val="tx1"/>
                </a:solidFill>
              </a:rPr>
              <a:t> sunan </a:t>
            </a:r>
            <a:r>
              <a:rPr lang="tr-TR" altLang="tr-TR" sz="3600" b="1" dirty="0" err="1" smtClean="0">
                <a:solidFill>
                  <a:schemeClr val="tx1"/>
                </a:solidFill>
              </a:rPr>
              <a:t>ekİPten</a:t>
            </a:r>
            <a:r>
              <a:rPr lang="tr-TR" altLang="tr-TR" sz="3600" b="1" dirty="0" smtClean="0">
                <a:solidFill>
                  <a:schemeClr val="tx1"/>
                </a:solidFill>
              </a:rPr>
              <a:t> </a:t>
            </a:r>
            <a:r>
              <a:rPr lang="tr-TR" altLang="tr-TR" sz="3600" b="1" dirty="0">
                <a:solidFill>
                  <a:schemeClr val="tx1"/>
                </a:solidFill>
              </a:rPr>
              <a:t>neler </a:t>
            </a:r>
            <a:r>
              <a:rPr lang="tr-TR" altLang="tr-TR" sz="3600" b="1" dirty="0" err="1" smtClean="0">
                <a:solidFill>
                  <a:schemeClr val="tx1"/>
                </a:solidFill>
              </a:rPr>
              <a:t>İStenmektedİR</a:t>
            </a:r>
            <a:r>
              <a:rPr lang="tr-TR" altLang="tr-TR" sz="3600" b="1" dirty="0" smtClean="0">
                <a:solidFill>
                  <a:schemeClr val="tx1"/>
                </a:solidFill>
              </a:rPr>
              <a:t>?</a:t>
            </a:r>
            <a:endParaRPr lang="tr-TR" altLang="tr-TR" sz="3600" dirty="0">
              <a:solidFill>
                <a:schemeClr val="tx1"/>
              </a:solidFill>
            </a:endParaRPr>
          </a:p>
        </p:txBody>
      </p:sp>
      <p:sp>
        <p:nvSpPr>
          <p:cNvPr id="11267" name="İçerik Yer Tutucusu 2"/>
          <p:cNvSpPr>
            <a:spLocks noGrp="1"/>
          </p:cNvSpPr>
          <p:nvPr>
            <p:ph idx="1"/>
          </p:nvPr>
        </p:nvSpPr>
        <p:spPr>
          <a:xfrm>
            <a:off x="2025650" y="2029522"/>
            <a:ext cx="8642350" cy="4047893"/>
          </a:xfrm>
        </p:spPr>
        <p:txBody>
          <a:bodyPr>
            <a:normAutofit/>
          </a:bodyPr>
          <a:lstStyle/>
          <a:p>
            <a:pPr algn="just">
              <a:buFont typeface="Wingdings" panose="05000000000000000000" pitchFamily="2" charset="2"/>
              <a:buChar char="Ø"/>
              <a:defRPr/>
            </a:pPr>
            <a:r>
              <a:rPr lang="tr-TR" altLang="tr-TR" sz="2400" b="1" dirty="0">
                <a:solidFill>
                  <a:schemeClr val="tx1"/>
                </a:solidFill>
                <a:latin typeface="Arial" panose="020B0604020202020204" pitchFamily="34" charset="0"/>
                <a:cs typeface="Arial" panose="020B0604020202020204" pitchFamily="34" charset="0"/>
              </a:rPr>
              <a:t>Projede uygulanacak yöntem ve araştırma teknikleri (veri toplama araçları ve analiz yöntemleri dahil) ilgili literatüre atıf yapılarak (gerekirse ön çalışma yapılarak) belirgin ve tutarlı bir şekilde ayrıntılı olarak açıklanmalı ve bu yöntem ve tekniklerin projede öngörülen amaç ve hedeflere ulaşmaya elverişli olduğu ortaya konulmalıdır.</a:t>
            </a:r>
          </a:p>
          <a:p>
            <a:pPr algn="just">
              <a:buFont typeface="Wingdings" panose="05000000000000000000" pitchFamily="2" charset="2"/>
              <a:buChar char="Ø"/>
              <a:defRPr/>
            </a:pPr>
            <a:r>
              <a:rPr lang="tr-TR" sz="2400" b="1" dirty="0">
                <a:solidFill>
                  <a:schemeClr val="tx1"/>
                </a:solidFill>
                <a:latin typeface="Arial" panose="020B0604020202020204" pitchFamily="34" charset="0"/>
                <a:cs typeface="Arial" panose="020B0604020202020204" pitchFamily="34" charset="0"/>
              </a:rPr>
              <a:t>Proje önerisinde herhangi bir ön çalışma veya fizibilite yapıldıysa bunların sunulması beklenir. Yöntemlerin iş paketleri ile ilişkilendirilmesi gerekir.</a:t>
            </a:r>
          </a:p>
          <a:p>
            <a:pPr algn="just">
              <a:buFont typeface="Wingdings" panose="05000000000000000000" pitchFamily="2" charset="2"/>
              <a:buChar char="Ø"/>
              <a:defRPr/>
            </a:pPr>
            <a:endParaRPr lang="tr-TR" altLang="tr-TR" sz="2400" dirty="0">
              <a:solidFill>
                <a:schemeClr val="bg2"/>
              </a:solidFill>
              <a:latin typeface="Arial" panose="020B0604020202020204" pitchFamily="34" charset="0"/>
              <a:cs typeface="Arial" panose="020B0604020202020204" pitchFamily="34" charset="0"/>
            </a:endParaRPr>
          </a:p>
          <a:p>
            <a:pPr marL="0" indent="0">
              <a:buNone/>
              <a:defRPr/>
            </a:pPr>
            <a:endParaRPr lang="tr-TR" altLang="tr-TR" sz="2400"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4031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İçerik Yer Tutucusu 2"/>
          <p:cNvSpPr>
            <a:spLocks noGrp="1"/>
          </p:cNvSpPr>
          <p:nvPr>
            <p:ph idx="1"/>
          </p:nvPr>
        </p:nvSpPr>
        <p:spPr>
          <a:xfrm>
            <a:off x="2124037" y="486900"/>
            <a:ext cx="7772400" cy="1728787"/>
          </a:xfrm>
        </p:spPr>
        <p:txBody>
          <a:bodyPr>
            <a:normAutofit fontScale="92500"/>
          </a:bodyPr>
          <a:lstStyle/>
          <a:p>
            <a:pPr algn="just">
              <a:buFont typeface="Wingdings" panose="05000000000000000000" pitchFamily="2" charset="2"/>
              <a:buChar char="Ø"/>
            </a:pPr>
            <a:r>
              <a:rPr lang="tr-TR" altLang="tr-TR" sz="2800" dirty="0"/>
              <a:t>Projede uygulanacak yöntem(</a:t>
            </a:r>
            <a:r>
              <a:rPr lang="tr-TR" altLang="tr-TR" sz="2800" dirty="0" err="1"/>
              <a:t>ler</a:t>
            </a:r>
            <a:r>
              <a:rPr lang="tr-TR" altLang="tr-TR" sz="2800" dirty="0"/>
              <a:t>)le ilerleme kaydedilememesi durumunda devreye sokulacak alternatif yöntem(</a:t>
            </a:r>
            <a:r>
              <a:rPr lang="tr-TR" altLang="tr-TR" sz="2800" dirty="0" err="1"/>
              <a:t>ler</a:t>
            </a:r>
            <a:r>
              <a:rPr lang="tr-TR" altLang="tr-TR" sz="2800" dirty="0"/>
              <a:t>) de belirlenerek açık bir şekilde ifade edilmelidir.</a:t>
            </a:r>
          </a:p>
          <a:p>
            <a:endParaRPr lang="tr-TR" altLang="tr-TR" dirty="0" smtClean="0"/>
          </a:p>
        </p:txBody>
      </p:sp>
      <p:pic>
        <p:nvPicPr>
          <p:cNvPr id="12291" name="Picture 2" descr="D:\BELGE\Projeler\Proje Ofisi\3001\Sonuç Raporu\Proje verileri ve raporlama\3001 Proje resim ve videoları\IMG_21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3068639"/>
            <a:ext cx="4379912" cy="328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3" descr="D:\BELGE\Projeler\Proje Ofisi\3001\Sonuç Raporu\Proje verileri ve raporlama\3001 Proje resim ve videoları\IMG_21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550" y="3630614"/>
            <a:ext cx="28844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4648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İçerik Yer Tutucusu 2"/>
          <p:cNvSpPr>
            <a:spLocks noGrp="1"/>
          </p:cNvSpPr>
          <p:nvPr>
            <p:ph idx="1"/>
          </p:nvPr>
        </p:nvSpPr>
        <p:spPr>
          <a:xfrm>
            <a:off x="1847850" y="476250"/>
            <a:ext cx="8496300" cy="2160588"/>
          </a:xfrm>
        </p:spPr>
        <p:txBody>
          <a:bodyPr>
            <a:normAutofit fontScale="92500" lnSpcReduction="10000"/>
          </a:bodyPr>
          <a:lstStyle/>
          <a:p>
            <a:pPr algn="just">
              <a:buFont typeface="Wingdings" panose="05000000000000000000" pitchFamily="2" charset="2"/>
              <a:buChar char="Ø"/>
            </a:pPr>
            <a:r>
              <a:rPr lang="tr-TR" altLang="tr-TR" sz="2800" dirty="0"/>
              <a:t>Projeyi değerlendirecek kişilerin sunduğunuz konu hakkında bilgi ve deneyim sahibi kişilerden oluşacağı unutulmamalıdır. </a:t>
            </a:r>
          </a:p>
          <a:p>
            <a:pPr algn="just">
              <a:buFont typeface="Wingdings" panose="05000000000000000000" pitchFamily="2" charset="2"/>
              <a:buChar char="Ø"/>
            </a:pPr>
            <a:r>
              <a:rPr lang="tr-TR" altLang="tr-TR" sz="2800" dirty="0"/>
              <a:t>Bu nedenle proje hazırlanırken ilgili literatür ışığında eleştirel görüşler göz önünde bulundurularak yazılmalıdır. </a:t>
            </a:r>
          </a:p>
          <a:p>
            <a:endParaRPr lang="tr-TR" altLang="tr-TR" dirty="0" smtClean="0">
              <a:solidFill>
                <a:schemeClr val="bg2"/>
              </a:solidFill>
            </a:endParaRPr>
          </a:p>
        </p:txBody>
      </p:sp>
      <p:pic>
        <p:nvPicPr>
          <p:cNvPr id="133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350" y="3789364"/>
            <a:ext cx="60833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1535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Yazı Tipi">
  <a:themeElements>
    <a:clrScheme name="Wood Type Yazı Tipi">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Yazı Tipi">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Yazı Tipi">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TM03090434[[fn=Tahta Yazı]]</Template>
  <TotalTime>220</TotalTime>
  <Words>1166</Words>
  <Application>Microsoft Office PowerPoint</Application>
  <PresentationFormat>Geniş ekran</PresentationFormat>
  <Paragraphs>101</Paragraphs>
  <Slides>39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39</vt:i4>
      </vt:variant>
    </vt:vector>
  </HeadingPairs>
  <TitlesOfParts>
    <vt:vector size="44" baseType="lpstr">
      <vt:lpstr>Arial</vt:lpstr>
      <vt:lpstr>Rockwell</vt:lpstr>
      <vt:lpstr>Rockwell Condensed</vt:lpstr>
      <vt:lpstr>Wingdings</vt:lpstr>
      <vt:lpstr>Wood Type Yazı Tipi</vt:lpstr>
      <vt:lpstr>PROJE GELİŞTİRME VE KOORDİNASYON OFİSİ TeorİK ve Uygulamalı Proje Yazma EĞİTİMİ</vt:lpstr>
      <vt:lpstr>İÇERİK</vt:lpstr>
      <vt:lpstr>Yöntem NedİR?</vt:lpstr>
      <vt:lpstr>Yöntem kısmı neler İÇERMELİ?</vt:lpstr>
      <vt:lpstr>PowerPoint Sunusu</vt:lpstr>
      <vt:lpstr>PowerPoint Sunusu</vt:lpstr>
      <vt:lpstr>Projeyİ sunan ekİPten neler İStenmektedİR?</vt:lpstr>
      <vt:lpstr>PowerPoint Sunusu</vt:lpstr>
      <vt:lpstr>PowerPoint Sunusu</vt:lpstr>
      <vt:lpstr>YÖNTEM KISMI YAZILIRKEN NELERE DİKKAT EDİLMELİ??</vt:lpstr>
      <vt:lpstr>YÖNTEM KISMI YAZILIRKEN NELERE DİKKAT EDİLMELİ?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TÜBİTAK Proje değerlendirme kriterleri</vt:lpstr>
      <vt:lpstr>PROJE YÖNETİMİ, EKİP VE ARAŞTIRMA OLANAKLARI </vt:lpstr>
      <vt:lpstr>PROJE YÖNETİMİ, EKİP VE ARAŞTIRMA OLANAKLARI</vt:lpstr>
      <vt:lpstr>PROJE YÖNETİMİ, EKİP VE ARAŞTIRMA OLANAKLARI</vt:lpstr>
      <vt:lpstr>EKİP</vt:lpstr>
      <vt:lpstr>EKİP</vt:lpstr>
      <vt:lpstr>İŞ-ZAMAN ÇİZELGESİ</vt:lpstr>
      <vt:lpstr>İŞ-ZAMAN ÇİZELGESİ</vt:lpstr>
      <vt:lpstr>BAŞARI ÖLÇÜTLERİ TABLOSU</vt:lpstr>
      <vt:lpstr>BAŞARI ÖLÇÜTLERİ TABLOSU</vt:lpstr>
      <vt:lpstr>RİSK YÖNETİMİ TABLOSU</vt:lpstr>
      <vt:lpstr>ARAŞTIRMA OLANAKLARI</vt:lpstr>
      <vt:lpstr>TEŞEKKÜR EDERİM.</vt:lpstr>
    </vt:vector>
  </TitlesOfParts>
  <Company>Silentall Unattended Installer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PRJE GELİŞTİRME VE KOORDİNASYON OFİSİ Teorik ve Uygulamalı Proje Yazma Eğitimi</dc:title>
  <dc:creator>ronaldinho424</dc:creator>
  <cp:lastModifiedBy>duygu özsoy</cp:lastModifiedBy>
  <cp:revision>34</cp:revision>
  <dcterms:created xsi:type="dcterms:W3CDTF">2017-07-10T06:28:58Z</dcterms:created>
  <dcterms:modified xsi:type="dcterms:W3CDTF">2018-12-16T19:07:06Z</dcterms:modified>
</cp:coreProperties>
</file>